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0" r:id="rId2"/>
  </p:sldMasterIdLst>
  <p:notesMasterIdLst>
    <p:notesMasterId r:id="rId73"/>
  </p:notesMasterIdLst>
  <p:handoutMasterIdLst>
    <p:handoutMasterId r:id="rId74"/>
  </p:handoutMasterIdLst>
  <p:sldIdLst>
    <p:sldId id="256" r:id="rId3"/>
    <p:sldId id="273" r:id="rId4"/>
    <p:sldId id="326" r:id="rId5"/>
    <p:sldId id="257" r:id="rId6"/>
    <p:sldId id="280" r:id="rId7"/>
    <p:sldId id="271" r:id="rId8"/>
    <p:sldId id="270" r:id="rId9"/>
    <p:sldId id="265" r:id="rId10"/>
    <p:sldId id="264" r:id="rId11"/>
    <p:sldId id="329" r:id="rId12"/>
    <p:sldId id="327" r:id="rId13"/>
    <p:sldId id="317" r:id="rId14"/>
    <p:sldId id="274" r:id="rId15"/>
    <p:sldId id="328" r:id="rId16"/>
    <p:sldId id="293" r:id="rId17"/>
    <p:sldId id="294" r:id="rId18"/>
    <p:sldId id="309" r:id="rId19"/>
    <p:sldId id="311" r:id="rId20"/>
    <p:sldId id="332" r:id="rId21"/>
    <p:sldId id="333" r:id="rId22"/>
    <p:sldId id="340" r:id="rId23"/>
    <p:sldId id="341" r:id="rId24"/>
    <p:sldId id="342" r:id="rId25"/>
    <p:sldId id="343" r:id="rId26"/>
    <p:sldId id="291" r:id="rId27"/>
    <p:sldId id="295" r:id="rId28"/>
    <p:sldId id="335" r:id="rId29"/>
    <p:sldId id="296" r:id="rId30"/>
    <p:sldId id="297" r:id="rId31"/>
    <p:sldId id="298" r:id="rId32"/>
    <p:sldId id="299" r:id="rId33"/>
    <p:sldId id="278" r:id="rId34"/>
    <p:sldId id="281" r:id="rId35"/>
    <p:sldId id="318" r:id="rId36"/>
    <p:sldId id="319" r:id="rId37"/>
    <p:sldId id="320" r:id="rId38"/>
    <p:sldId id="282" r:id="rId39"/>
    <p:sldId id="302" r:id="rId40"/>
    <p:sldId id="300" r:id="rId41"/>
    <p:sldId id="304" r:id="rId42"/>
    <p:sldId id="303" r:id="rId43"/>
    <p:sldId id="292" r:id="rId44"/>
    <p:sldId id="331" r:id="rId45"/>
    <p:sldId id="330" r:id="rId46"/>
    <p:sldId id="262" r:id="rId47"/>
    <p:sldId id="284" r:id="rId48"/>
    <p:sldId id="290" r:id="rId49"/>
    <p:sldId id="285" r:id="rId50"/>
    <p:sldId id="289" r:id="rId51"/>
    <p:sldId id="283" r:id="rId52"/>
    <p:sldId id="287" r:id="rId53"/>
    <p:sldId id="288" r:id="rId54"/>
    <p:sldId id="321" r:id="rId55"/>
    <p:sldId id="322" r:id="rId56"/>
    <p:sldId id="323" r:id="rId57"/>
    <p:sldId id="324" r:id="rId58"/>
    <p:sldId id="325" r:id="rId59"/>
    <p:sldId id="338" r:id="rId60"/>
    <p:sldId id="337" r:id="rId61"/>
    <p:sldId id="276" r:id="rId62"/>
    <p:sldId id="305" r:id="rId63"/>
    <p:sldId id="306" r:id="rId64"/>
    <p:sldId id="307" r:id="rId65"/>
    <p:sldId id="308" r:id="rId66"/>
    <p:sldId id="277" r:id="rId67"/>
    <p:sldId id="314" r:id="rId68"/>
    <p:sldId id="339" r:id="rId69"/>
    <p:sldId id="316" r:id="rId70"/>
    <p:sldId id="269" r:id="rId71"/>
    <p:sldId id="301" r:id="rId72"/>
  </p:sldIdLst>
  <p:sldSz cx="9144000" cy="6858000" type="screen4x3"/>
  <p:notesSz cx="7099300" cy="10234613"/>
  <p:embeddedFontLst>
    <p:embeddedFont>
      <p:font typeface="David" pitchFamily="34" charset="-79"/>
      <p:regular r:id="rId75"/>
      <p:bold r:id="rId76"/>
    </p:embeddedFont>
    <p:embeddedFont>
      <p:font typeface="Calibri" pitchFamily="34" charset="0"/>
      <p:regular r:id="rId77"/>
      <p:bold r:id="rId78"/>
      <p:italic r:id="rId79"/>
      <p:boldItalic r:id="rId80"/>
    </p:embeddedFont>
    <p:embeddedFont>
      <p:font typeface="Aharoni" pitchFamily="2" charset="-79"/>
      <p:bold r:id="rId81"/>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2" autoAdjust="0"/>
    <p:restoredTop sz="94625" autoAdjust="0"/>
  </p:normalViewPr>
  <p:slideViewPr>
    <p:cSldViewPr>
      <p:cViewPr varScale="1">
        <p:scale>
          <a:sx n="77" d="100"/>
          <a:sy n="77" d="100"/>
        </p:scale>
        <p:origin x="-1397" y="-82"/>
      </p:cViewPr>
      <p:guideLst>
        <p:guide orient="horz" pos="2160"/>
        <p:guide pos="2880"/>
      </p:guideLst>
    </p:cSldViewPr>
  </p:slideViewPr>
  <p:outlineViewPr>
    <p:cViewPr>
      <p:scale>
        <a:sx n="33" d="100"/>
        <a:sy n="33" d="100"/>
      </p:scale>
      <p:origin x="48" y="288"/>
    </p:cViewPr>
  </p:outlineViewPr>
  <p:notesTextViewPr>
    <p:cViewPr>
      <p:scale>
        <a:sx n="100" d="100"/>
        <a:sy n="100" d="100"/>
      </p:scale>
      <p:origin x="0" y="0"/>
    </p:cViewPr>
  </p:notesTextViewPr>
  <p:notesViewPr>
    <p:cSldViewPr>
      <p:cViewPr varScale="1">
        <p:scale>
          <a:sx n="62" d="100"/>
          <a:sy n="62" d="100"/>
        </p:scale>
        <p:origin x="-3202" y="-82"/>
      </p:cViewPr>
      <p:guideLst>
        <p:guide orient="horz" pos="3224"/>
        <p:guide pos="223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font" Target="fonts/font2.fntdata"/><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handoutMaster" Target="handoutMasters/handoutMaster1.xml"/><Relationship Id="rId79" Type="http://schemas.openxmlformats.org/officeDocument/2006/relationships/font" Target="fonts/font5.fntdata"/><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font" Target="fonts/font3.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font" Target="fonts/font6.fntdata"/><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font" Target="fonts/font1.fntdata"/><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78" Type="http://schemas.openxmlformats.org/officeDocument/2006/relationships/font" Target="fonts/font4.fntdata"/><Relationship Id="rId81"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1"/>
            <a:ext cx="3076363" cy="511731"/>
          </a:xfrm>
          <a:prstGeom prst="rect">
            <a:avLst/>
          </a:prstGeom>
        </p:spPr>
        <p:txBody>
          <a:bodyPr vert="horz" lIns="99040" tIns="49520" rIns="99040" bIns="49520" rtlCol="0"/>
          <a:lstStyle>
            <a:lvl1pPr algn="l">
              <a:defRPr sz="1300"/>
            </a:lvl1pPr>
          </a:lstStyle>
          <a:p>
            <a:endParaRPr lang="fr-FR"/>
          </a:p>
        </p:txBody>
      </p:sp>
      <p:sp>
        <p:nvSpPr>
          <p:cNvPr id="3" name="Espace réservé de la date 2"/>
          <p:cNvSpPr>
            <a:spLocks noGrp="1"/>
          </p:cNvSpPr>
          <p:nvPr>
            <p:ph type="dt" sz="quarter" idx="1"/>
          </p:nvPr>
        </p:nvSpPr>
        <p:spPr>
          <a:xfrm>
            <a:off x="4021295" y="1"/>
            <a:ext cx="3076363" cy="511731"/>
          </a:xfrm>
          <a:prstGeom prst="rect">
            <a:avLst/>
          </a:prstGeom>
        </p:spPr>
        <p:txBody>
          <a:bodyPr vert="horz" lIns="99040" tIns="49520" rIns="99040" bIns="49520" rtlCol="0"/>
          <a:lstStyle>
            <a:lvl1pPr algn="r">
              <a:defRPr sz="1300"/>
            </a:lvl1pPr>
          </a:lstStyle>
          <a:p>
            <a:fld id="{78969B7F-8965-4B84-84D8-33BA7DF6881D}" type="datetimeFigureOut">
              <a:rPr lang="fr-FR" smtClean="0"/>
              <a:pPr/>
              <a:t>23/10/2023</a:t>
            </a:fld>
            <a:endParaRPr lang="fr-FR"/>
          </a:p>
        </p:txBody>
      </p:sp>
      <p:sp>
        <p:nvSpPr>
          <p:cNvPr id="4" name="Espace réservé du pied de page 3"/>
          <p:cNvSpPr>
            <a:spLocks noGrp="1"/>
          </p:cNvSpPr>
          <p:nvPr>
            <p:ph type="ftr" sz="quarter" idx="2"/>
          </p:nvPr>
        </p:nvSpPr>
        <p:spPr>
          <a:xfrm>
            <a:off x="1" y="9721107"/>
            <a:ext cx="3076363" cy="511731"/>
          </a:xfrm>
          <a:prstGeom prst="rect">
            <a:avLst/>
          </a:prstGeom>
        </p:spPr>
        <p:txBody>
          <a:bodyPr vert="horz" lIns="99040" tIns="49520" rIns="99040" bIns="49520" rtlCol="0" anchor="b"/>
          <a:lstStyle>
            <a:lvl1pPr algn="l">
              <a:defRPr sz="1300"/>
            </a:lvl1pPr>
          </a:lstStyle>
          <a:p>
            <a:endParaRPr lang="fr-FR"/>
          </a:p>
        </p:txBody>
      </p:sp>
      <p:sp>
        <p:nvSpPr>
          <p:cNvPr id="5" name="Espace réservé du numéro de diapositive 4"/>
          <p:cNvSpPr>
            <a:spLocks noGrp="1"/>
          </p:cNvSpPr>
          <p:nvPr>
            <p:ph type="sldNum" sz="quarter" idx="3"/>
          </p:nvPr>
        </p:nvSpPr>
        <p:spPr>
          <a:xfrm>
            <a:off x="4021295" y="9721107"/>
            <a:ext cx="3076363" cy="511731"/>
          </a:xfrm>
          <a:prstGeom prst="rect">
            <a:avLst/>
          </a:prstGeom>
        </p:spPr>
        <p:txBody>
          <a:bodyPr vert="horz" lIns="99040" tIns="49520" rIns="99040" bIns="49520" rtlCol="0" anchor="b"/>
          <a:lstStyle>
            <a:lvl1pPr algn="r">
              <a:defRPr sz="1300"/>
            </a:lvl1pPr>
          </a:lstStyle>
          <a:p>
            <a:fld id="{5F6FAAE5-8FE9-4828-BE1C-B0975335CA40}" type="slidenum">
              <a:rPr lang="fr-FR" smtClean="0"/>
              <a:pPr/>
              <a:t>‹N°›</a:t>
            </a:fld>
            <a:endParaRPr lang="fr-F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1"/>
            <a:ext cx="3076363" cy="511731"/>
          </a:xfrm>
          <a:prstGeom prst="rect">
            <a:avLst/>
          </a:prstGeom>
        </p:spPr>
        <p:txBody>
          <a:bodyPr vert="horz" lIns="99040" tIns="49520" rIns="99040" bIns="49520" rtlCol="0"/>
          <a:lstStyle>
            <a:lvl1pPr algn="l">
              <a:defRPr sz="1300"/>
            </a:lvl1pPr>
          </a:lstStyle>
          <a:p>
            <a:endParaRPr lang="fr-FR"/>
          </a:p>
        </p:txBody>
      </p:sp>
      <p:sp>
        <p:nvSpPr>
          <p:cNvPr id="3" name="Espace réservé de la date 2"/>
          <p:cNvSpPr>
            <a:spLocks noGrp="1"/>
          </p:cNvSpPr>
          <p:nvPr>
            <p:ph type="dt" idx="1"/>
          </p:nvPr>
        </p:nvSpPr>
        <p:spPr>
          <a:xfrm>
            <a:off x="4021295" y="1"/>
            <a:ext cx="3076363" cy="511731"/>
          </a:xfrm>
          <a:prstGeom prst="rect">
            <a:avLst/>
          </a:prstGeom>
        </p:spPr>
        <p:txBody>
          <a:bodyPr vert="horz" lIns="99040" tIns="49520" rIns="99040" bIns="49520" rtlCol="0"/>
          <a:lstStyle>
            <a:lvl1pPr algn="r">
              <a:defRPr sz="1300"/>
            </a:lvl1pPr>
          </a:lstStyle>
          <a:p>
            <a:fld id="{ADA6A8A7-B2F6-4DCF-81C1-18AEFB97D7B2}" type="datetimeFigureOut">
              <a:rPr lang="fr-FR" smtClean="0"/>
              <a:pPr/>
              <a:t>23/10/2023</a:t>
            </a:fld>
            <a:endParaRPr lang="fr-FR"/>
          </a:p>
        </p:txBody>
      </p:sp>
      <p:sp>
        <p:nvSpPr>
          <p:cNvPr id="4" name="Espace réservé de l'image des diapositives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0" tIns="49520" rIns="99040" bIns="49520" rtlCol="0" anchor="ctr"/>
          <a:lstStyle/>
          <a:p>
            <a:endParaRPr lang="fr-FR"/>
          </a:p>
        </p:txBody>
      </p:sp>
      <p:sp>
        <p:nvSpPr>
          <p:cNvPr id="5" name="Espace réservé des commentaires 4"/>
          <p:cNvSpPr>
            <a:spLocks noGrp="1"/>
          </p:cNvSpPr>
          <p:nvPr>
            <p:ph type="body" sz="quarter" idx="3"/>
          </p:nvPr>
        </p:nvSpPr>
        <p:spPr>
          <a:xfrm>
            <a:off x="709931" y="4861442"/>
            <a:ext cx="5679440" cy="4605576"/>
          </a:xfrm>
          <a:prstGeom prst="rect">
            <a:avLst/>
          </a:prstGeom>
        </p:spPr>
        <p:txBody>
          <a:bodyPr vert="horz" lIns="99040" tIns="49520" rIns="99040" bIns="495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1" y="9721107"/>
            <a:ext cx="3076363" cy="511731"/>
          </a:xfrm>
          <a:prstGeom prst="rect">
            <a:avLst/>
          </a:prstGeom>
        </p:spPr>
        <p:txBody>
          <a:bodyPr vert="horz" lIns="99040" tIns="49520" rIns="99040" bIns="49520" rtlCol="0" anchor="b"/>
          <a:lstStyle>
            <a:lvl1pPr algn="l">
              <a:defRPr sz="1300"/>
            </a:lvl1pPr>
          </a:lstStyle>
          <a:p>
            <a:endParaRPr lang="fr-FR"/>
          </a:p>
        </p:txBody>
      </p:sp>
      <p:sp>
        <p:nvSpPr>
          <p:cNvPr id="7" name="Espace réservé du numéro de diapositive 6"/>
          <p:cNvSpPr>
            <a:spLocks noGrp="1"/>
          </p:cNvSpPr>
          <p:nvPr>
            <p:ph type="sldNum" sz="quarter" idx="5"/>
          </p:nvPr>
        </p:nvSpPr>
        <p:spPr>
          <a:xfrm>
            <a:off x="4021295" y="9721107"/>
            <a:ext cx="3076363" cy="511731"/>
          </a:xfrm>
          <a:prstGeom prst="rect">
            <a:avLst/>
          </a:prstGeom>
        </p:spPr>
        <p:txBody>
          <a:bodyPr vert="horz" lIns="99040" tIns="49520" rIns="99040" bIns="49520" rtlCol="0" anchor="b"/>
          <a:lstStyle>
            <a:lvl1pPr algn="r">
              <a:defRPr sz="1300"/>
            </a:lvl1pPr>
          </a:lstStyle>
          <a:p>
            <a:fld id="{D9633A9F-D80C-4A4B-8746-BA2BE85CB7B4}"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hyperlink" Target="http://www.nakim.org/"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2F7E5102-DAFF-45B9-B10B-DA87816B14C9}" type="datetime1">
              <a:rPr lang="he-IL" smtClean="0"/>
              <a:pPr/>
              <a:t>ח'/חשון/תשפ"ד</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9777DB-6238-4F05-ABCF-CC7ECAB33961}" type="slidenum">
              <a:rPr lang="fr-FR" smtClean="0"/>
              <a:pPr/>
              <a:t>‹N°›</a:t>
            </a:fld>
            <a:endParaRPr lang="fr-FR"/>
          </a:p>
        </p:txBody>
      </p:sp>
      <p:sp>
        <p:nvSpPr>
          <p:cNvPr id="8" name="Espace réservé du texte 7"/>
          <p:cNvSpPr>
            <a:spLocks noGrp="1"/>
          </p:cNvSpPr>
          <p:nvPr>
            <p:ph type="body" sz="quarter" idx="13"/>
          </p:nvPr>
        </p:nvSpPr>
        <p:spPr>
          <a:xfrm>
            <a:off x="8001000" y="142875"/>
            <a:ext cx="1000125" cy="357188"/>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9" name="ZoneTexte 8"/>
          <p:cNvSpPr txBox="1"/>
          <p:nvPr userDrawn="1"/>
        </p:nvSpPr>
        <p:spPr>
          <a:xfrm>
            <a:off x="8215338" y="0"/>
            <a:ext cx="928662" cy="369332"/>
          </a:xfrm>
          <a:prstGeom prst="rect">
            <a:avLst/>
          </a:prstGeom>
          <a:noFill/>
        </p:spPr>
        <p:txBody>
          <a:bodyPr wrap="square" rtlCol="0">
            <a:spAutoFit/>
          </a:bodyPr>
          <a:lstStyle/>
          <a:p>
            <a:pPr algn="r"/>
            <a:r>
              <a:rPr lang="he-IL" dirty="0" smtClean="0"/>
              <a:t>בס"ד</a:t>
            </a:r>
            <a:endParaRPr lang="fr-F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lvl1pPr algn="r" rtl="1">
              <a:defRPr/>
            </a:lvl1pPr>
            <a:lvl2pPr algn="r" rtl="1">
              <a:defRPr/>
            </a:lvl2pPr>
            <a:lvl3pPr algn="r" rtl="1">
              <a:defRPr/>
            </a:lvl3pPr>
            <a:lvl4pPr algn="r" rtl="1">
              <a:defRPr/>
            </a:lvl4pPr>
            <a:lvl5pPr algn="r" rtl="1">
              <a:defRPr/>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7" name="ZoneTexte 6"/>
          <p:cNvSpPr txBox="1"/>
          <p:nvPr userDrawn="1"/>
        </p:nvSpPr>
        <p:spPr>
          <a:xfrm>
            <a:off x="8215338" y="0"/>
            <a:ext cx="928662" cy="369332"/>
          </a:xfrm>
          <a:prstGeom prst="rect">
            <a:avLst/>
          </a:prstGeom>
          <a:noFill/>
        </p:spPr>
        <p:txBody>
          <a:bodyPr wrap="square" rtlCol="0">
            <a:spAutoFit/>
          </a:bodyPr>
          <a:lstStyle/>
          <a:p>
            <a:pPr algn="r"/>
            <a:r>
              <a:rPr lang="he-IL" dirty="0" smtClean="0"/>
              <a:t>בס"ד</a:t>
            </a:r>
            <a:endParaRPr lang="fr-FR" dirty="0"/>
          </a:p>
        </p:txBody>
      </p:sp>
      <p:sp>
        <p:nvSpPr>
          <p:cNvPr id="8" name="ZoneTexte 7"/>
          <p:cNvSpPr txBox="1"/>
          <p:nvPr userDrawn="1"/>
        </p:nvSpPr>
        <p:spPr>
          <a:xfrm>
            <a:off x="0" y="6488668"/>
            <a:ext cx="3643306" cy="369332"/>
          </a:xfrm>
          <a:prstGeom prst="rect">
            <a:avLst/>
          </a:prstGeom>
          <a:noFill/>
          <a:ln w="12700">
            <a:solidFill>
              <a:schemeClr val="tx2">
                <a:lumMod val="75000"/>
              </a:schemeClr>
            </a:solidFill>
          </a:ln>
        </p:spPr>
        <p:txBody>
          <a:bodyPr wrap="square" rtlCol="0">
            <a:spAutoFit/>
          </a:bodyPr>
          <a:lstStyle/>
          <a:p>
            <a:pPr algn="r"/>
            <a:r>
              <a:rPr lang="fr-CA" u="sng" dirty="0" smtClean="0">
                <a:hlinkClick r:id="rId2" tooltip="http://www.nakim.org"/>
              </a:rPr>
              <a:t>nakim.org</a:t>
            </a:r>
            <a:r>
              <a:rPr lang="he-IL" spc="0" dirty="0" smtClean="0">
                <a:latin typeface="Aharoni" pitchFamily="2" charset="-79"/>
                <a:cs typeface="Aharoni" pitchFamily="2" charset="-79"/>
                <a:hlinkClick r:id="rId3" action="ppaction://hlinksldjump" tooltip="נקודות לבירור"/>
              </a:rPr>
              <a:t>תחקיר:</a:t>
            </a:r>
            <a:r>
              <a:rPr lang="he-IL" spc="0" baseline="0" dirty="0" smtClean="0">
                <a:latin typeface="Aharoni" pitchFamily="2" charset="-79"/>
                <a:cs typeface="Aharoni" pitchFamily="2" charset="-79"/>
                <a:hlinkClick r:id="rId3" action="ppaction://hlinksldjump" tooltip="נקודות לבירור"/>
              </a:rPr>
              <a:t> "מבול אל אקצא"</a:t>
            </a:r>
            <a:r>
              <a:rPr lang="he-IL" spc="0" baseline="0" dirty="0" smtClean="0">
                <a:latin typeface="Aharoni" pitchFamily="2" charset="-79"/>
                <a:cs typeface="Aharoni" pitchFamily="2" charset="-79"/>
              </a:rPr>
              <a:t> </a:t>
            </a:r>
            <a:r>
              <a:rPr lang="he-IL" baseline="0" dirty="0" smtClean="0"/>
              <a:t>- </a:t>
            </a:r>
            <a:endParaRPr lang="fr-FR" dirty="0"/>
          </a:p>
        </p:txBody>
      </p:sp>
      <p:sp>
        <p:nvSpPr>
          <p:cNvPr id="11" name="Titre 10"/>
          <p:cNvSpPr>
            <a:spLocks noGrp="1"/>
          </p:cNvSpPr>
          <p:nvPr>
            <p:ph type="title"/>
          </p:nvPr>
        </p:nvSpPr>
        <p:spPr>
          <a:xfrm>
            <a:off x="2357422" y="142852"/>
            <a:ext cx="5643602" cy="1274786"/>
          </a:xfrm>
        </p:spPr>
        <p:txBody>
          <a:bodyPr/>
          <a:lstStyle>
            <a:lvl1pPr rtl="1">
              <a:defRPr/>
            </a:lvl1pPr>
          </a:lstStyle>
          <a:p>
            <a:r>
              <a:rPr lang="fr-FR" dirty="0" smtClean="0"/>
              <a:t>Cliquez pour modifier le style du titre</a:t>
            </a:r>
            <a:endParaRPr lang="fr-FR" dirty="0"/>
          </a:p>
        </p:txBody>
      </p:sp>
      <p:sp>
        <p:nvSpPr>
          <p:cNvPr id="15" name="Espace réservé du numéro de diapositive 14"/>
          <p:cNvSpPr>
            <a:spLocks noGrp="1"/>
          </p:cNvSpPr>
          <p:nvPr>
            <p:ph type="sldNum" sz="quarter" idx="11"/>
          </p:nvPr>
        </p:nvSpPr>
        <p:spPr/>
        <p:txBody>
          <a:bodyPr/>
          <a:lstStyle/>
          <a:p>
            <a:fld id="{EC9777DB-6238-4F05-ABCF-CC7ECAB33961}" type="slidenum">
              <a:rPr lang="fr-FR" smtClean="0"/>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6D57D551-62D9-490E-B3B2-962E7D3151B6}" type="datetime1">
              <a:rPr lang="he-IL" smtClean="0"/>
              <a:pPr/>
              <a:t>ח'/חשון/תשפ"ד</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9777DB-6238-4F05-ABCF-CC7ECAB33961}"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ADB9A63-9CE3-4FF5-883C-5182FDA64892}" type="datetime1">
              <a:rPr lang="he-IL" smtClean="0"/>
              <a:pPr/>
              <a:t>ח'/חשון/תשפ"ד</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C9777DB-6238-4F05-ABCF-CC7ECAB33961}"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3EE591-388F-4607-8452-E3C1D046C8B7}" type="datetime1">
              <a:rPr lang="he-IL" smtClean="0"/>
              <a:pPr/>
              <a:t>ח'/חשון/תשפ"ד</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C9777DB-6238-4F05-ABCF-CC7ECAB33961}"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43FA7BC5-FEA7-428D-89FE-C2AFD05CD6B7}" type="datetime1">
              <a:rPr lang="he-IL" smtClean="0"/>
              <a:pPr/>
              <a:t>ח'/חשון/תשפ"ד</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C9777DB-6238-4F05-ABCF-CC7ECAB33961}"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F959844-9086-49E4-9C03-5C7D43A9201B}" type="datetime1">
              <a:rPr lang="he-IL" smtClean="0"/>
              <a:pPr/>
              <a:t>ח'/חשון/תשפ"ד</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C9777DB-6238-4F05-ABCF-CC7ECAB33961}"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731AF0A0-18AA-4C01-9091-734A0493D4D2}" type="datetime1">
              <a:rPr lang="he-IL" smtClean="0"/>
              <a:pPr/>
              <a:t>ח'/חשון/תשפ"ד</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C9777DB-6238-4F05-ABCF-CC7ECAB33961}"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9469C55-1F2C-4FBC-9209-19B99B73614B}" type="datetime1">
              <a:rPr lang="he-IL" smtClean="0"/>
              <a:pPr/>
              <a:t>ח'/חשון/תשפ"ד</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C9777DB-6238-4F05-ABCF-CC7ECAB33961}"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8E0DC08-EF84-4861-AD09-A772C25C76B7}" type="datetime1">
              <a:rPr lang="he-IL" smtClean="0"/>
              <a:pPr/>
              <a:t>ח'/חשון/תשפ"ד</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9777DB-6238-4F05-ABCF-CC7ECAB33961}"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268C09-475C-4F47-9DDE-399922CDF537}" type="datetime1">
              <a:rPr lang="he-IL" smtClean="0"/>
              <a:pPr/>
              <a:t>ח'/חשון/תשפ"ד</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C9777DB-6238-4F05-ABCF-CC7ECAB33961}"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4997EA4-C149-4A3E-96D6-71B007FE280A}" type="datetime1">
              <a:rPr lang="he-IL" smtClean="0"/>
              <a:pPr/>
              <a:t>ח'/חשון/תשפ"ד</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8A0B1CD-7A00-4FF3-A2B0-8BA81F58BE28}" type="datetime1">
              <a:rPr lang="he-IL" smtClean="0"/>
              <a:pPr/>
              <a:t>ח'/חשון/תשפ"ד</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888AB75-2241-4DE6-8C7C-8700B368577D}" type="datetime1">
              <a:rPr lang="he-IL" smtClean="0"/>
              <a:pPr/>
              <a:t>ח'/חשון/תשפ"ד</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14ABC4C-52F2-45B6-80AC-3C9BB808A0B9}" type="datetime1">
              <a:rPr lang="he-IL" smtClean="0"/>
              <a:pPr/>
              <a:t>ח'/חשון/תשפ"ד</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8C02367-810A-49F3-AD37-4A197A222F46}" type="datetime1">
              <a:rPr lang="he-IL" smtClean="0"/>
              <a:pPr/>
              <a:t>ח'/חשון/תשפ"ד</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48391858-E4BC-474D-A7B5-43667756FDCD}" type="datetime1">
              <a:rPr lang="he-IL" smtClean="0"/>
              <a:pPr/>
              <a:t>ח'/חשון/תשפ"ד</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ECBF2EA-97CE-41BD-A4D7-7F4C9857F5BC}" type="datetime1">
              <a:rPr lang="he-IL" smtClean="0"/>
              <a:pPr/>
              <a:t>ח'/חשון/תשפ"ד</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84297043-0F4A-4EF8-8936-BD40551B638E}" type="datetime1">
              <a:rPr lang="he-IL" smtClean="0"/>
              <a:pPr/>
              <a:t>ח'/חשון/תשפ"ד</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B1E4B21-CDEE-474C-B2CB-2B7A30DEBC24}" type="datetime1">
              <a:rPr lang="he-IL" smtClean="0"/>
              <a:pPr/>
              <a:t>ח'/חשון/תשפ"ד</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4E86703-F91F-4DC3-9A8D-AA81A428A18E}" type="datetime1">
              <a:rPr lang="he-IL" smtClean="0"/>
              <a:pPr/>
              <a:t>ח'/חשון/תשפ"ד</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C1091E-B9A4-42AB-98A4-BF837F7170A4}" type="datetime1">
              <a:rPr lang="he-IL" smtClean="0"/>
              <a:pPr/>
              <a:t>ח'/חשון/תשפ"ד</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BADDC4E-11D3-43AC-95B2-A36B729AF989}"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dirty="0" smtClean="0"/>
              <a:t>Cliquez pour modifier le style du titre</a:t>
            </a:r>
            <a:endParaRPr lang="fr-FR" dirty="0"/>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ABC27A-4FB0-4C28-99AE-D2CF795A5520}" type="datetime1">
              <a:rPr lang="he-IL" smtClean="0"/>
              <a:pPr/>
              <a:t>ח'/חשון/תשפ"ד</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9777DB-6238-4F05-ABCF-CC7ECAB3396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581B29-61EC-42C1-ACC4-E3E3A317B3EE}" type="datetime1">
              <a:rPr lang="he-IL" smtClean="0"/>
              <a:pPr/>
              <a:t>ח'/חשון/תשפ"ד</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ADDC4E-11D3-43AC-95B2-A36B729AF989}"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nakim.org/"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nakim.org/%e0%fa%f8_%f2%ec_%e1%e9%fa_%e4%ee%f9%f4%e8_%e4%f2%ec%e9%e5%ef/%e1%e9%fa_%e4%ee%f9%f4%e8_%e4%f2%ec%e9%e5%ef.ht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26.xml"/><Relationship Id="rId13" Type="http://schemas.openxmlformats.org/officeDocument/2006/relationships/slide" Target="slide61.xml"/><Relationship Id="rId3" Type="http://schemas.openxmlformats.org/officeDocument/2006/relationships/slide" Target="slide6.xml"/><Relationship Id="rId7" Type="http://schemas.openxmlformats.org/officeDocument/2006/relationships/slide" Target="slide14.xml"/><Relationship Id="rId12" Type="http://schemas.openxmlformats.org/officeDocument/2006/relationships/slide" Target="slide60.xml"/><Relationship Id="rId2" Type="http://schemas.openxmlformats.org/officeDocument/2006/relationships/slide" Target="slide4.xml"/><Relationship Id="rId16" Type="http://schemas.openxmlformats.org/officeDocument/2006/relationships/slide" Target="slide69.xml"/><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slide" Target="slide58.xml"/><Relationship Id="rId5" Type="http://schemas.openxmlformats.org/officeDocument/2006/relationships/slide" Target="slide11.xml"/><Relationship Id="rId15" Type="http://schemas.openxmlformats.org/officeDocument/2006/relationships/slide" Target="slide67.xml"/><Relationship Id="rId10" Type="http://schemas.openxmlformats.org/officeDocument/2006/relationships/slide" Target="slide33.xml"/><Relationship Id="rId4" Type="http://schemas.openxmlformats.org/officeDocument/2006/relationships/slide" Target="slide8.xml"/><Relationship Id="rId9" Type="http://schemas.openxmlformats.org/officeDocument/2006/relationships/slide" Target="slide32.xml"/><Relationship Id="rId14" Type="http://schemas.openxmlformats.org/officeDocument/2006/relationships/slide" Target="slide6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t.me/c/1260381169/68666"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alcalist.co.il/local_news/article/hyy1eyez6"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jdn.co.il/news/2058048/" TargetMode="External"/><Relationship Id="rId2" Type="http://schemas.openxmlformats.org/officeDocument/2006/relationships/hyperlink" Target="https://www.jdn.co.il/news/2052896/" TargetMode="External"/><Relationship Id="rId1" Type="http://schemas.openxmlformats.org/officeDocument/2006/relationships/slideLayout" Target="../slideLayouts/slideLayout2.xml"/><Relationship Id="rId4" Type="http://schemas.openxmlformats.org/officeDocument/2006/relationships/hyperlink" Target="https://www.maariv.co.il/news/military/Article-1044931"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inn.co.il/news/617128" TargetMode="External"/><Relationship Id="rId13" Type="http://schemas.openxmlformats.org/officeDocument/2006/relationships/hyperlink" Target="https://www.davar1.co.il/454834/" TargetMode="External"/><Relationship Id="rId3" Type="http://schemas.openxmlformats.org/officeDocument/2006/relationships/hyperlink" Target="https://www.srugim.co.il/852754-%D7%AA%D7%99%D7%A2%D7%95%D7%93-%D7%9E%D7%94%D7%9C%D7%97%D7%99%D7%9E%D7%94-%D7%91%D7%97%D7%95%D7%9C%D7%99%D7%AA-%D7%93%D7%A8%D7%A1%D7%A0%D7%95-%D7%90%D7%AA-%D7%94%D7%9E%D7%97%D7%91%D7%9C%D7%99%D7%9D" TargetMode="External"/><Relationship Id="rId7" Type="http://schemas.openxmlformats.org/officeDocument/2006/relationships/hyperlink" Target="https://www.ynet.co.il/news/article/rkbtg11twt" TargetMode="External"/><Relationship Id="rId12" Type="http://schemas.openxmlformats.org/officeDocument/2006/relationships/hyperlink" Target="https://news.walla.co.il/item/3616200" TargetMode="External"/><Relationship Id="rId2" Type="http://schemas.openxmlformats.org/officeDocument/2006/relationships/hyperlink" Target="https://www.kan.org.il/content/kan-news/defense/572941/" TargetMode="External"/><Relationship Id="rId1" Type="http://schemas.openxmlformats.org/officeDocument/2006/relationships/slideLayout" Target="../slideLayouts/slideLayout2.xml"/><Relationship Id="rId6" Type="http://schemas.openxmlformats.org/officeDocument/2006/relationships/hyperlink" Target="https://he.wikipedia.org/wiki/%D7%94%D7%98%D7%91%D7%97_%D7%91%D7%A0%D7%99%D7%A8_%D7%99%D7%A6%D7%97%D7%A7" TargetMode="External"/><Relationship Id="rId11" Type="http://schemas.openxmlformats.org/officeDocument/2006/relationships/hyperlink" Target="https://www.inn.co.il/news/616290" TargetMode="External"/><Relationship Id="rId5" Type="http://schemas.openxmlformats.org/officeDocument/2006/relationships/hyperlink" Target="https://news.walla.co.il/item/3617186" TargetMode="External"/><Relationship Id="rId10" Type="http://schemas.openxmlformats.org/officeDocument/2006/relationships/hyperlink" Target="https://news.walla.co.il/item/3614964" TargetMode="External"/><Relationship Id="rId4" Type="http://schemas.openxmlformats.org/officeDocument/2006/relationships/hyperlink" Target="https://news.walla.co.il/item/3615926" TargetMode="External"/><Relationship Id="rId9" Type="http://schemas.openxmlformats.org/officeDocument/2006/relationships/hyperlink" Target="https://news.walla.co.il/item/3616583"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video" Target="file:///C:\Users\Dell-7010\Documents\AZA\modiin\be4%20aharahat%20matsav%20yadehu%20telegram-cloud-document-4-5881789830190337904.mp4" TargetMode="External"/><Relationship Id="rId5" Type="http://schemas.openxmlformats.org/officeDocument/2006/relationships/hyperlink" Target="https://t.me/newsil_tme/103578" TargetMode="Externa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hyperlink" Target="https://www.israeldefense.co.il/node/5991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news.walla.co.il/item/3614796" TargetMode="External"/><Relationship Id="rId2" Type="http://schemas.openxmlformats.org/officeDocument/2006/relationships/hyperlink" Target="https://www.mako.co.il/news-military/6361323ddea5a810/Article-b21f71188a41b81026.htm" TargetMode="External"/><Relationship Id="rId1" Type="http://schemas.openxmlformats.org/officeDocument/2006/relationships/slideLayout" Target="../slideLayouts/slideLayout2.xml"/><Relationship Id="rId5" Type="http://schemas.openxmlformats.org/officeDocument/2006/relationships/slide" Target="slide30.xml"/><Relationship Id="rId4" Type="http://schemas.openxmlformats.org/officeDocument/2006/relationships/hyperlink" Target="https://hebrewnews.com/article/56893"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t.me/Nakim_org_Ch/615" TargetMode="External"/><Relationship Id="rId2" Type="http://schemas.openxmlformats.org/officeDocument/2006/relationships/slideLayout" Target="../slideLayouts/slideLayout2.xml"/><Relationship Id="rId1" Type="http://schemas.openxmlformats.org/officeDocument/2006/relationships/video" Target="file:///C:\Users\Dell-7010\Documents\AZA\Tikshoret\from%207.15%20forbiden%20to%20broadcast%20video_2023-10-19_17-12-18.mp4" TargetMode="Externa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hyperlink" Target="https://t.me/Nakim_org_Ch/632"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youtube.com/watch?v=K3Dp6Fass2Y" TargetMode="External"/><Relationship Id="rId2" Type="http://schemas.openxmlformats.org/officeDocument/2006/relationships/slideLayout" Target="../slideLayouts/slideLayout2.xml"/><Relationship Id="rId1" Type="http://schemas.openxmlformats.org/officeDocument/2006/relationships/video" Target="file:///C:\Users\Dell-7010\Documents\AZA\IAF\vulcan.mp4" TargetMode="Externa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hyperlink" Target="https://t.me/Nakim_org_Ch/615" TargetMode="External"/><Relationship Id="rId2" Type="http://schemas.openxmlformats.org/officeDocument/2006/relationships/slideLayout" Target="../slideLayouts/slideLayout2.xml"/><Relationship Id="rId1" Type="http://schemas.openxmlformats.org/officeDocument/2006/relationships/video" Target="file:///C:\Users\Dell-7010\Documents\AZA\IAF\IAF%20in%20contact%20video_2023-10-21_23-54-13.mp4" TargetMode="Externa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hyperlink" Target="https://t.me/Nakim_org_Ch/615" TargetMode="External"/><Relationship Id="rId2" Type="http://schemas.openxmlformats.org/officeDocument/2006/relationships/slideLayout" Target="../slideLayouts/slideLayout2.xml"/><Relationship Id="rId1" Type="http://schemas.openxmlformats.org/officeDocument/2006/relationships/video" Target="file:///C:\Users\Dell-7010\Documents\AZA\IAF\&#1511;&#1497;&#1489;&#1493;&#1509;%20&#1502;&#1490;&#1503;%20-%20SD%20480p.mp4" TargetMode="Externa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t.me/hamasps/16419" TargetMode="External"/><Relationship Id="rId2" Type="http://schemas.openxmlformats.org/officeDocument/2006/relationships/slideLayout" Target="../slideLayouts/slideLayout2.xml"/><Relationship Id="rId1" Type="http://schemas.openxmlformats.org/officeDocument/2006/relationships/video" Target="file:///C:\Users\Dell-7010\Documents\AZA\Movies%20attack\attack%20timing\refaim%20telegram-cloud-document-4-5848327417864654744.mp4" TargetMode="External"/><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hyperlink" Target="https://t.me/hamasps/16419" TargetMode="External"/><Relationship Id="rId4" Type="http://schemas.openxmlformats.org/officeDocument/2006/relationships/hyperlink" Target="https://twitter.com/PalestineChron/status/1711118220860551619"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t.me/hamasps/16443" TargetMode="External"/><Relationship Id="rId2" Type="http://schemas.openxmlformats.org/officeDocument/2006/relationships/slideLayout" Target="../slideLayouts/slideLayout2.xml"/><Relationship Id="rId1" Type="http://schemas.openxmlformats.org/officeDocument/2006/relationships/video" Target="file:///C:\Users\Dell-7010\Documents\AZA\Movies%20attack\fake%20istaharrut\&#1601;&#1580;&#1577;%20&#1575;&#1604;&#1593;&#1587;&#1603;&#1585;&#1610;istaharut%20im%20boker.mp4" TargetMode="External"/><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4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t.me/Nakim_org_Ch/615" TargetMode="External"/><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video" Target="file:///C:\Users\Dell-7010\Documents\AZA\Movies%20attack\attack%20timing\7.1cam%20hadira%20gader-video_2023-10-19_00-31-41.mp4"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s://t.me/hadshotbeforeveryone/23356" TargetMode="External"/><Relationship Id="rId2" Type="http://schemas.openxmlformats.org/officeDocument/2006/relationships/slideLayout" Target="../slideLayouts/slideLayout2.xml"/><Relationship Id="rId1" Type="http://schemas.openxmlformats.org/officeDocument/2006/relationships/video" Target="file:///C:\Users\Dell-7010\Documents\AZA\Movies%20attack\seret%20lavan\seret%20lavan%20in%20tsomet%20near%20shderotIMG_3657.MP4" TargetMode="External"/><Relationship Id="rId4" Type="http://schemas.openxmlformats.org/officeDocument/2006/relationships/image" Target="../media/image43.png"/></Relationships>
</file>

<file path=ppt/slides/_rels/slide4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s://t.me/hadshotbeforeveryone/23356" TargetMode="External"/><Relationship Id="rId2" Type="http://schemas.openxmlformats.org/officeDocument/2006/relationships/slideLayout" Target="../slideLayouts/slideLayout2.xml"/><Relationship Id="rId1" Type="http://schemas.openxmlformats.org/officeDocument/2006/relationships/video" Target="file:///C:\Users\Dell-7010\Documents\AZA\Movies%20attack\seret%20yarok\&#1514;&#1497;&#1506;&#1493;&#1491;%20&#1502;&#1510;&#1502;&#1512;&#1512;%20&#1513;&#1500;%20%20&#1492;&#1504;&#1488;&#1510;&#1497;&#1501;%20&#1497;&#1493;&#1510;&#1488;&#1497;&#1501;%20&#1500;&#1502;&#1505;&#1506;%20&#1492;&#1496;&#1489;&#1495;IMG_3751.MP4" TargetMode="External"/><Relationship Id="rId5" Type="http://schemas.openxmlformats.org/officeDocument/2006/relationships/image" Target="../media/image46.png"/><Relationship Id="rId4" Type="http://schemas.openxmlformats.org/officeDocument/2006/relationships/image" Target="../media/image45.png"/></Relationships>
</file>

<file path=ppt/slides/_rels/slide5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slideLayout" Target="../slideLayouts/slideLayout2.xml"/><Relationship Id="rId1" Type="http://schemas.openxmlformats.org/officeDocument/2006/relationships/video" Target="file:///C:\Users\Dell-7010\Documents\AZA\sochen\sochen2023-10-23%2000.00.57.mp4" TargetMode="External"/><Relationship Id="rId4" Type="http://schemas.openxmlformats.org/officeDocument/2006/relationships/hyperlink" Target="https://t.me/Nakim_org_Ch/615"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hyperlink" Target="https://en.wikipedia.org/wiki/Psychological_operations_(United_States)"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https://www.youtube.com/watch?v=TizhJf4Tf0U" TargetMode="External"/><Relationship Id="rId2" Type="http://schemas.openxmlformats.org/officeDocument/2006/relationships/hyperlink" Target="https://youtu.be/TizhJf4Tf0U?t=3757"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571472" y="1428737"/>
            <a:ext cx="7886728" cy="2171714"/>
          </a:xfrm>
        </p:spPr>
        <p:txBody>
          <a:bodyPr>
            <a:normAutofit/>
          </a:bodyPr>
          <a:lstStyle/>
          <a:p>
            <a:r>
              <a:rPr lang="he-IL" b="1" dirty="0" smtClean="0"/>
              <a:t>מבצע </a:t>
            </a:r>
            <a:r>
              <a:rPr lang="he-IL" b="1" dirty="0"/>
              <a:t>מבול </a:t>
            </a:r>
            <a:r>
              <a:rPr lang="he-IL" b="1" dirty="0" smtClean="0"/>
              <a:t>אל-אקצא</a:t>
            </a:r>
            <a:r>
              <a:rPr lang="fr-CA" b="1" dirty="0" smtClean="0"/>
              <a:t/>
            </a:r>
            <a:br>
              <a:rPr lang="fr-CA" b="1" dirty="0" smtClean="0"/>
            </a:br>
            <a:r>
              <a:rPr lang="he-IL" dirty="0" smtClean="0"/>
              <a:t> </a:t>
            </a:r>
            <a:r>
              <a:rPr lang="fr-FR" dirty="0"/>
              <a:t/>
            </a:r>
            <a:br>
              <a:rPr lang="fr-FR" dirty="0"/>
            </a:br>
            <a:endParaRPr lang="fr-FR" dirty="0"/>
          </a:p>
        </p:txBody>
      </p:sp>
      <p:sp>
        <p:nvSpPr>
          <p:cNvPr id="3" name="Sous-titre 2"/>
          <p:cNvSpPr>
            <a:spLocks noGrp="1"/>
          </p:cNvSpPr>
          <p:nvPr>
            <p:ph type="subTitle" idx="1"/>
          </p:nvPr>
        </p:nvSpPr>
        <p:spPr/>
        <p:txBody>
          <a:bodyPr/>
          <a:lstStyle/>
          <a:p>
            <a:pPr rtl="1"/>
            <a:r>
              <a:rPr lang="he-IL" dirty="0" smtClean="0"/>
              <a:t>שבת שמיני עצרת תשפ"ד</a:t>
            </a:r>
          </a:p>
          <a:p>
            <a:pPr rtl="1"/>
            <a:r>
              <a:rPr lang="fr-CA" dirty="0" smtClean="0"/>
              <a:t>7 </a:t>
            </a:r>
            <a:r>
              <a:rPr lang="he-IL" dirty="0" smtClean="0"/>
              <a:t> לאוקטובר 2023</a:t>
            </a:r>
            <a:r>
              <a:rPr lang="en-US" dirty="0" smtClean="0"/>
              <a:t/>
            </a:r>
            <a:br>
              <a:rPr lang="en-US" dirty="0" smtClean="0"/>
            </a:br>
            <a:endParaRPr lang="fr-FR" dirty="0"/>
          </a:p>
        </p:txBody>
      </p:sp>
      <p:sp>
        <p:nvSpPr>
          <p:cNvPr id="4" name="ZoneTexte 3"/>
          <p:cNvSpPr txBox="1"/>
          <p:nvPr/>
        </p:nvSpPr>
        <p:spPr>
          <a:xfrm>
            <a:off x="6286512" y="5357826"/>
            <a:ext cx="2571768" cy="923330"/>
          </a:xfrm>
          <a:prstGeom prst="rect">
            <a:avLst/>
          </a:prstGeom>
          <a:noFill/>
        </p:spPr>
        <p:txBody>
          <a:bodyPr wrap="square" rtlCol="0">
            <a:spAutoFit/>
          </a:bodyPr>
          <a:lstStyle/>
          <a:p>
            <a:pPr algn="r"/>
            <a:r>
              <a:rPr lang="en-US" dirty="0" smtClean="0">
                <a:latin typeface="David" pitchFamily="34" charset="-79"/>
                <a:cs typeface="David" pitchFamily="34" charset="-79"/>
              </a:rPr>
              <a:t/>
            </a:r>
            <a:br>
              <a:rPr lang="en-US" dirty="0" smtClean="0">
                <a:latin typeface="David" pitchFamily="34" charset="-79"/>
                <a:cs typeface="David" pitchFamily="34" charset="-79"/>
              </a:rPr>
            </a:br>
            <a:r>
              <a:rPr lang="he-IL" dirty="0" smtClean="0">
                <a:latin typeface="David" pitchFamily="34" charset="-79"/>
                <a:cs typeface="David" pitchFamily="34" charset="-79"/>
              </a:rPr>
              <a:t>חיים יטיב</a:t>
            </a:r>
          </a:p>
          <a:p>
            <a:pPr algn="r"/>
            <a:r>
              <a:rPr lang="fr-CA" dirty="0" smtClean="0">
                <a:hlinkClick r:id="rId2"/>
              </a:rPr>
              <a:t>www.nakim.org</a:t>
            </a:r>
            <a:endParaRPr lang="fr-FR" dirty="0"/>
          </a:p>
        </p:txBody>
      </p:sp>
      <p:sp>
        <p:nvSpPr>
          <p:cNvPr id="7" name="Espace réservé du numéro de diapositive 6"/>
          <p:cNvSpPr>
            <a:spLocks noGrp="1"/>
          </p:cNvSpPr>
          <p:nvPr>
            <p:ph type="sldNum" sz="quarter" idx="12"/>
          </p:nvPr>
        </p:nvSpPr>
        <p:spPr/>
        <p:txBody>
          <a:bodyPr/>
          <a:lstStyle/>
          <a:p>
            <a:fld id="{EC9777DB-6238-4F05-ABCF-CC7ECAB33961}" type="slidenum">
              <a:rPr lang="fr-FR" smtClean="0"/>
              <a:pPr/>
              <a:t>1</a:t>
            </a:fld>
            <a:endParaRPr lang="fr-FR"/>
          </a:p>
        </p:txBody>
      </p:sp>
      <p:sp>
        <p:nvSpPr>
          <p:cNvPr id="9" name="ZoneTexte 8"/>
          <p:cNvSpPr txBox="1"/>
          <p:nvPr/>
        </p:nvSpPr>
        <p:spPr>
          <a:xfrm>
            <a:off x="428596" y="5786454"/>
            <a:ext cx="2643206" cy="1200329"/>
          </a:xfrm>
          <a:prstGeom prst="rect">
            <a:avLst/>
          </a:prstGeom>
          <a:noFill/>
        </p:spPr>
        <p:txBody>
          <a:bodyPr wrap="square" rtlCol="0">
            <a:spAutoFit/>
          </a:bodyPr>
          <a:lstStyle/>
          <a:p>
            <a:pPr algn="r" rtl="1"/>
            <a:r>
              <a:rPr lang="he-IL" dirty="0" smtClean="0"/>
              <a:t>ח' חשון תשפ"ד</a:t>
            </a:r>
          </a:p>
          <a:p>
            <a:pPr algn="r" rtl="1"/>
            <a:r>
              <a:rPr lang="he-IL" dirty="0" smtClean="0"/>
              <a:t>23 אוקטובר 2023</a:t>
            </a:r>
            <a:r>
              <a:rPr lang="en-US" dirty="0" smtClean="0"/>
              <a:t/>
            </a:r>
            <a:br>
              <a:rPr lang="en-US" dirty="0" smtClean="0"/>
            </a:br>
            <a:r>
              <a:rPr lang="he-IL" dirty="0" smtClean="0"/>
              <a:t>גרסה 1.0</a:t>
            </a:r>
            <a:endParaRPr lang="fr-FR" dirty="0" smtClean="0"/>
          </a:p>
          <a:p>
            <a:endParaRPr lang="fr-FR" dirty="0"/>
          </a:p>
        </p:txBody>
      </p:sp>
      <p:sp>
        <p:nvSpPr>
          <p:cNvPr id="8" name="Rectangle 7"/>
          <p:cNvSpPr/>
          <p:nvPr/>
        </p:nvSpPr>
        <p:spPr>
          <a:xfrm>
            <a:off x="1714480" y="428604"/>
            <a:ext cx="605165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he-IL"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הזהרה תמונות קשות</a:t>
            </a:r>
            <a:endParaRPr lang="fr-FR"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Rectangle 9"/>
          <p:cNvSpPr/>
          <p:nvPr/>
        </p:nvSpPr>
        <p:spPr>
          <a:xfrm>
            <a:off x="1857356" y="2214554"/>
            <a:ext cx="5214974" cy="1446550"/>
          </a:xfrm>
          <a:prstGeom prst="rect">
            <a:avLst/>
          </a:prstGeom>
          <a:noFill/>
        </p:spPr>
        <p:txBody>
          <a:bodyPr wrap="square" lIns="91440" tIns="45720" rIns="91440" bIns="45720">
            <a:spAutoFit/>
          </a:bodyPr>
          <a:lstStyle/>
          <a:p>
            <a:pPr algn="ctr"/>
            <a:r>
              <a:rPr lang="he-IL" sz="88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תחקיר</a:t>
            </a:r>
            <a:endParaRPr lang="fr-FR" sz="88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70000" lnSpcReduction="20000"/>
          </a:bodyPr>
          <a:lstStyle/>
          <a:p>
            <a:pPr algn="r" rtl="1"/>
            <a:r>
              <a:rPr lang="he-IL" dirty="0" smtClean="0">
                <a:hlinkClick r:id="rId2"/>
              </a:rPr>
              <a:t>עותר 3 פעמים לבג"ץ ב-2005 נגד אראיל שרון והנסיגה מעזה</a:t>
            </a:r>
            <a:r>
              <a:rPr lang="he-IL" dirty="0" smtClean="0"/>
              <a:t>, בגין חשדות לבגידה וקבלת שוחד ממרטין שלאף, סוכן רוסי.</a:t>
            </a:r>
          </a:p>
          <a:p>
            <a:pPr algn="r" rtl="1"/>
            <a:r>
              <a:rPr lang="he-IL" dirty="0" smtClean="0"/>
              <a:t>ממיסדי, ארגון "נקים ישראל" למאבק בשחיתות השלטונית.</a:t>
            </a:r>
          </a:p>
          <a:p>
            <a:pPr algn="r" rtl="1"/>
            <a:r>
              <a:rPr lang="he-IL" dirty="0" smtClean="0"/>
              <a:t>תושב הר עמשא, מהנדס מחשבים ואלקטרוניקה, טכניון חיפה.</a:t>
            </a:r>
          </a:p>
          <a:p>
            <a:pPr algn="r" rtl="1"/>
            <a:r>
              <a:rPr lang="he-IL" dirty="0" smtClean="0"/>
              <a:t>שירת בשיריון בצה"ל במסגרת מח"ל, כל הילדים חיים בארץ ושירתו או משרתים בצה"ל.</a:t>
            </a:r>
          </a:p>
          <a:p>
            <a:pPr algn="r" rtl="1"/>
            <a:r>
              <a:rPr lang="he-IL" dirty="0" smtClean="0"/>
              <a:t>נאבק משפטית ותקשורתית משנת 2005 בן היתר נגד: שחרור מחבלים סיטונאי, אי סדרים במערכת המשפט, שיטת הסניוריטי, רשם האגודות השיתופיות, כפיית זריקות ועוד.</a:t>
            </a:r>
          </a:p>
          <a:p>
            <a:pPr algn="r" rtl="1"/>
            <a:r>
              <a:rPr lang="he-IL" dirty="0" smtClean="0"/>
              <a:t>חוקר ומפרסם פרטים מפרשיות עבר שונות, קשרי הסוכנות היהודית עם הנאצים בשואה, ילדי תימן, הגזזת, רצח רבין, פרשת הקורונה ועוד.</a:t>
            </a:r>
          </a:p>
          <a:p>
            <a:pPr algn="r" rtl="1"/>
            <a:r>
              <a:rPr lang="he-IL" dirty="0" smtClean="0"/>
              <a:t>שרד את הפרקליטות, משטרת ישראל, השב"כ ואת המוסד ומתפרנס בחו"ל בשנים האחרונות להמשיך בפעילות.</a:t>
            </a:r>
            <a:endParaRPr lang="fr-FR" dirty="0"/>
          </a:p>
        </p:txBody>
      </p:sp>
      <p:sp>
        <p:nvSpPr>
          <p:cNvPr id="3" name="Titre 2"/>
          <p:cNvSpPr>
            <a:spLocks noGrp="1"/>
          </p:cNvSpPr>
          <p:nvPr>
            <p:ph type="title"/>
          </p:nvPr>
        </p:nvSpPr>
        <p:spPr>
          <a:xfrm>
            <a:off x="2714612" y="357166"/>
            <a:ext cx="4429156" cy="1015663"/>
          </a:xfrm>
          <a:noFill/>
        </p:spPr>
        <p:txBody>
          <a:bodyPr wrap="square" lIns="91440" tIns="45720" rIns="91440" bIns="45720">
            <a:spAutoFit/>
          </a:bodyPr>
          <a:lstStyle/>
          <a:p>
            <a:pPr rtl="0"/>
            <a:r>
              <a:rPr lang="he-IL" sz="6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המחבר</a:t>
            </a:r>
            <a:endParaRPr lang="fr-FR" sz="6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a:t>
            </a:fld>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357422" y="357166"/>
            <a:ext cx="5643602" cy="1274786"/>
          </a:xfrm>
        </p:spPr>
        <p:txBody>
          <a:bodyPr>
            <a:normAutofit fontScale="90000"/>
          </a:bodyPr>
          <a:lstStyle/>
          <a:p>
            <a:r>
              <a:rPr lang="he-IL"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מבצע מבול אל אקצא</a:t>
            </a:r>
            <a:r>
              <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he-IL"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נקודות לבירור</a:t>
            </a:r>
            <a:r>
              <a:rPr lang="fr-FR"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fr-FR"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a:t>
            </a:fld>
            <a:endParaRPr lang="fr-FR" dirty="0"/>
          </a:p>
        </p:txBody>
      </p:sp>
      <p:sp>
        <p:nvSpPr>
          <p:cNvPr id="5" name="Espace réservé du contenu 2"/>
          <p:cNvSpPr>
            <a:spLocks noGrp="1"/>
          </p:cNvSpPr>
          <p:nvPr>
            <p:ph idx="1"/>
          </p:nvPr>
        </p:nvSpPr>
        <p:spPr/>
        <p:txBody>
          <a:bodyPr>
            <a:normAutofit fontScale="55000" lnSpcReduction="20000"/>
          </a:bodyPr>
          <a:lstStyle/>
          <a:p>
            <a:pPr marL="514350" indent="-514350" algn="r" rtl="1">
              <a:buFont typeface="+mj-lt"/>
              <a:buAutoNum type="arabicPeriod"/>
            </a:pPr>
            <a:r>
              <a:rPr lang="he-IL" dirty="0" smtClean="0">
                <a:hlinkClick r:id="rId2" action="ppaction://hlinksldjump"/>
              </a:rPr>
              <a:t>השוואת הכוחות</a:t>
            </a:r>
            <a:endParaRPr lang="he-IL" dirty="0" smtClean="0"/>
          </a:p>
          <a:p>
            <a:pPr marL="514350" indent="-514350" algn="r" rtl="1">
              <a:buFont typeface="+mj-lt"/>
              <a:buAutoNum type="arabicPeriod"/>
            </a:pPr>
            <a:r>
              <a:rPr lang="he-IL" dirty="0" smtClean="0">
                <a:hlinkClick r:id="rId3" action="ppaction://hlinksldjump"/>
              </a:rPr>
              <a:t>כיתות הכוננות: "צה"ל לקח לנו את הנשקים"</a:t>
            </a:r>
            <a:endParaRPr lang="he-IL" dirty="0" smtClean="0"/>
          </a:p>
          <a:p>
            <a:pPr marL="514350" indent="-514350" algn="r" rtl="1">
              <a:buFont typeface="+mj-lt"/>
              <a:buAutoNum type="arabicPeriod"/>
            </a:pPr>
            <a:r>
              <a:rPr lang="he-IL" dirty="0" smtClean="0">
                <a:hlinkClick r:id="rId4" action="ppaction://hlinksldjump"/>
              </a:rPr>
              <a:t>השוואה, מחבל החמאס מול החייל הישראלי -האם היה לחמאס סיכוי?</a:t>
            </a:r>
            <a:endParaRPr lang="he-IL" dirty="0" smtClean="0"/>
          </a:p>
          <a:p>
            <a:pPr marL="514350" indent="-514350" algn="r" rtl="1">
              <a:buFont typeface="+mj-lt"/>
              <a:buAutoNum type="arabicPeriod"/>
            </a:pPr>
            <a:r>
              <a:rPr lang="he-IL" dirty="0" smtClean="0">
                <a:hlinkClick r:id="rId5" action="ppaction://hlinksldjump"/>
              </a:rPr>
              <a:t>הגרסה הרשמית: </a:t>
            </a:r>
            <a:r>
              <a:rPr lang="he-IL" b="1" dirty="0" smtClean="0">
                <a:solidFill>
                  <a:schemeClr val="accent2">
                    <a:lumMod val="75000"/>
                  </a:schemeClr>
                </a:solidFill>
                <a:hlinkClick r:id="rId5" action="ppaction://hlinksldjump"/>
              </a:rPr>
              <a:t>מחדל</a:t>
            </a:r>
            <a:endParaRPr lang="he-IL" b="1" dirty="0" smtClean="0">
              <a:solidFill>
                <a:schemeClr val="accent2">
                  <a:lumMod val="75000"/>
                </a:schemeClr>
              </a:solidFill>
            </a:endParaRPr>
          </a:p>
          <a:p>
            <a:pPr marL="514350" indent="-514350" algn="r" rtl="1">
              <a:buFont typeface="+mj-lt"/>
              <a:buAutoNum type="arabicPeriod"/>
            </a:pPr>
            <a:r>
              <a:rPr lang="he-IL" dirty="0" smtClean="0">
                <a:hlinkClick r:id="rId6" action="ppaction://hlinksldjump"/>
              </a:rPr>
              <a:t>מודיעין –ההתרעות מושתקות, יום כיפור ב'</a:t>
            </a:r>
            <a:endParaRPr lang="he-IL" dirty="0" smtClean="0"/>
          </a:p>
          <a:p>
            <a:pPr marL="514350" indent="-514350" algn="r" rtl="1">
              <a:buFont typeface="+mj-lt"/>
              <a:buAutoNum type="arabicPeriod"/>
            </a:pPr>
            <a:r>
              <a:rPr lang="he-IL" dirty="0" smtClean="0">
                <a:hlinkClick r:id="rId7" action="ppaction://hlinksldjump"/>
              </a:rPr>
              <a:t>6.30-8.00 התקשורת מושתקת</a:t>
            </a:r>
            <a:endParaRPr lang="he-IL" dirty="0" smtClean="0"/>
          </a:p>
          <a:p>
            <a:pPr marL="514350" indent="-514350" algn="r" rtl="1">
              <a:buFont typeface="+mj-lt"/>
              <a:buAutoNum type="arabicPeriod"/>
            </a:pPr>
            <a:r>
              <a:rPr lang="he-IL" dirty="0" smtClean="0">
                <a:hlinkClick r:id="rId8" action="ppaction://hlinksldjump"/>
              </a:rPr>
              <a:t>חיל האוויר ב- 8.30, מאוחר מדי ומעט מדי</a:t>
            </a:r>
            <a:endParaRPr lang="he-IL" dirty="0" smtClean="0"/>
          </a:p>
          <a:p>
            <a:pPr marL="514350" indent="-514350" algn="r" rtl="1">
              <a:buFont typeface="+mj-lt"/>
              <a:buAutoNum type="arabicPeriod"/>
            </a:pPr>
            <a:r>
              <a:rPr lang="he-IL" dirty="0" smtClean="0">
                <a:hlinkClick r:id="rId9" action="ppaction://hlinksldjump"/>
              </a:rPr>
              <a:t>המשטרה לעומת צה"ל בשמיני עצרת</a:t>
            </a:r>
            <a:endParaRPr lang="he-IL" dirty="0" smtClean="0"/>
          </a:p>
          <a:p>
            <a:pPr marL="514350" indent="-514350" algn="r" rtl="1">
              <a:buFont typeface="+mj-lt"/>
              <a:buAutoNum type="arabicPeriod"/>
            </a:pPr>
            <a:r>
              <a:rPr lang="he-IL" dirty="0" smtClean="0">
                <a:hlinkClick r:id="rId10" action="ppaction://hlinksldjump"/>
              </a:rPr>
              <a:t>אירועים החורגים מהגרסה הרשמית, שעת הפלישה בפועל, המשתתפים מאחורי המצלמות.</a:t>
            </a:r>
            <a:endParaRPr lang="he-IL" dirty="0" smtClean="0"/>
          </a:p>
          <a:p>
            <a:pPr marL="514350" indent="-514350" algn="r" rtl="1">
              <a:buFont typeface="+mj-lt"/>
              <a:buAutoNum type="arabicPeriod"/>
            </a:pPr>
            <a:r>
              <a:rPr lang="he-IL" dirty="0" smtClean="0">
                <a:hlinkClick r:id="rId11" action="ppaction://hlinksldjump"/>
              </a:rPr>
              <a:t>פסי-אופס שחור, מה זה?</a:t>
            </a:r>
            <a:endParaRPr lang="he-IL" dirty="0" smtClean="0"/>
          </a:p>
          <a:p>
            <a:pPr marL="514350" indent="-514350" algn="r" rtl="1">
              <a:buFont typeface="+mj-lt"/>
              <a:buAutoNum type="arabicPeriod"/>
            </a:pPr>
            <a:r>
              <a:rPr lang="he-IL" dirty="0" smtClean="0">
                <a:hlinkClick r:id="rId12" action="ppaction://hlinksldjump"/>
              </a:rPr>
              <a:t>מי מרוויח מכל זה?</a:t>
            </a:r>
            <a:endParaRPr lang="he-IL" dirty="0" smtClean="0"/>
          </a:p>
          <a:p>
            <a:pPr marL="514350" indent="-514350" algn="r" rtl="1">
              <a:buFont typeface="+mj-lt"/>
              <a:buAutoNum type="arabicPeriod"/>
            </a:pPr>
            <a:r>
              <a:rPr lang="he-IL" dirty="0" smtClean="0">
                <a:hlinkClick r:id="rId13" action="ppaction://hlinksldjump"/>
              </a:rPr>
              <a:t>בוגדים בישראל, מה היה לנו בעבר</a:t>
            </a:r>
            <a:endParaRPr lang="fr-CA" dirty="0" smtClean="0"/>
          </a:p>
          <a:p>
            <a:pPr marL="514350" indent="-514350" algn="r" rtl="1">
              <a:buFont typeface="+mj-lt"/>
              <a:buAutoNum type="arabicPeriod"/>
            </a:pPr>
            <a:r>
              <a:rPr lang="he-IL" dirty="0" smtClean="0">
                <a:hlinkClick r:id="rId14" action="ppaction://hlinksldjump"/>
              </a:rPr>
              <a:t>חישוב הסתברות: מחדל מול בגידה</a:t>
            </a:r>
            <a:endParaRPr lang="he-IL" dirty="0" smtClean="0"/>
          </a:p>
          <a:p>
            <a:pPr marL="514350" indent="-514350" algn="r" rtl="1">
              <a:buFont typeface="+mj-lt"/>
              <a:buAutoNum type="arabicPeriod"/>
            </a:pPr>
            <a:r>
              <a:rPr lang="he-IL" dirty="0" smtClean="0">
                <a:hlinkClick r:id="rId15" action="ppaction://hlinksldjump"/>
              </a:rPr>
              <a:t>סיכום, ארה"ב, ד"ר ג'קיל ומיסטר הייד</a:t>
            </a:r>
            <a:endParaRPr lang="he-IL" dirty="0" smtClean="0"/>
          </a:p>
          <a:p>
            <a:pPr marL="514350" indent="-514350" algn="r" rtl="1">
              <a:buFont typeface="+mj-lt"/>
              <a:buAutoNum type="arabicPeriod"/>
            </a:pPr>
            <a:r>
              <a:rPr lang="he-IL" dirty="0" smtClean="0">
                <a:hlinkClick r:id="rId16" action="ppaction://hlinksldjump"/>
              </a:rPr>
              <a:t>המלצות</a:t>
            </a:r>
            <a:endParaRPr lang="he-IL" dirty="0" smtClean="0"/>
          </a:p>
          <a:p>
            <a:pPr algn="r" rtl="1"/>
            <a:endParaRPr lang="he-IL" dirty="0" smtClean="0"/>
          </a:p>
          <a:p>
            <a:pPr algn="r" rtl="1"/>
            <a:endParaRPr lang="he-IL" dirty="0" smtClean="0"/>
          </a:p>
          <a:p>
            <a:pPr algn="r" rtl="1"/>
            <a:endParaRPr lang="fr-F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14348" y="-285776"/>
            <a:ext cx="8229600" cy="1015663"/>
          </a:xfrm>
          <a:noFill/>
        </p:spPr>
        <p:txBody>
          <a:bodyPr vert="horz" wrap="square" lIns="91440" tIns="45720" rIns="91440" bIns="45720" rtlCol="0" anchor="ctr">
            <a:spAutoFit/>
          </a:bodyPr>
          <a:lstStyle/>
          <a:p>
            <a:pPr rtl="0"/>
            <a:r>
              <a:rPr lang="he-IL" sz="6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השוואת הכוחות</a:t>
            </a:r>
            <a:endParaRPr lang="fr-FR" sz="6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3" name="Espace réservé du contenu 2"/>
          <p:cNvSpPr>
            <a:spLocks noGrp="1"/>
          </p:cNvSpPr>
          <p:nvPr>
            <p:ph idx="1"/>
          </p:nvPr>
        </p:nvSpPr>
        <p:spPr>
          <a:xfrm>
            <a:off x="5000628" y="1117591"/>
            <a:ext cx="3829048" cy="5740409"/>
          </a:xfrm>
        </p:spPr>
        <p:txBody>
          <a:bodyPr>
            <a:normAutofit fontScale="70000" lnSpcReduction="20000"/>
          </a:bodyPr>
          <a:lstStyle/>
          <a:p>
            <a:pPr algn="r" rtl="1"/>
            <a:r>
              <a:rPr lang="he-IL" dirty="0" smtClean="0"/>
              <a:t>גדר גבול מהשמורים בעולם.</a:t>
            </a:r>
          </a:p>
          <a:p>
            <a:pPr algn="r" rtl="1"/>
            <a:r>
              <a:rPr lang="he-IL" dirty="0" smtClean="0"/>
              <a:t>אוגדת עזה וכל צה"ל כגיבוי:</a:t>
            </a:r>
          </a:p>
          <a:p>
            <a:pPr algn="r" rtl="1"/>
            <a:r>
              <a:rPr lang="he-IL" dirty="0" smtClean="0"/>
              <a:t>לפחות חטיבת חיר</a:t>
            </a:r>
          </a:p>
          <a:p>
            <a:pPr algn="r" rtl="1"/>
            <a:r>
              <a:rPr lang="he-IL" dirty="0" smtClean="0"/>
              <a:t>לפחות חטיבת שיריון</a:t>
            </a:r>
          </a:p>
          <a:p>
            <a:pPr algn="r" rtl="1"/>
            <a:r>
              <a:rPr lang="he-IL" dirty="0" smtClean="0"/>
              <a:t>חיל האוויר</a:t>
            </a:r>
          </a:p>
          <a:p>
            <a:pPr algn="r" rtl="1"/>
            <a:r>
              <a:rPr lang="he-IL" dirty="0" smtClean="0"/>
              <a:t>בלוני תצפית</a:t>
            </a:r>
          </a:p>
          <a:p>
            <a:pPr algn="r" rtl="1"/>
            <a:r>
              <a:rPr lang="he-IL" dirty="0" smtClean="0"/>
              <a:t>תצפיתניות עם מערכת רואה/יורה</a:t>
            </a:r>
          </a:p>
          <a:p>
            <a:pPr algn="r" rtl="1"/>
            <a:r>
              <a:rPr lang="he-IL" dirty="0" smtClean="0"/>
              <a:t>כטב"מים</a:t>
            </a:r>
          </a:p>
          <a:p>
            <a:pPr algn="r" rtl="1"/>
            <a:r>
              <a:rPr lang="he-IL" dirty="0" smtClean="0"/>
              <a:t>מערכת מניעה והתראה מפני למנהרות</a:t>
            </a:r>
          </a:p>
          <a:p>
            <a:pPr algn="r" rtl="1"/>
            <a:r>
              <a:rPr lang="he-IL" dirty="0" smtClean="0"/>
              <a:t>בסיס צאלים מהגדולים בארץ במרחק 20 ק"מ</a:t>
            </a:r>
          </a:p>
          <a:p>
            <a:pPr algn="r" rtl="1"/>
            <a:r>
              <a:rPr lang="he-IL" dirty="0" smtClean="0"/>
              <a:t>משטרת ישראל עם כוחות מיוחדים ימס/ימ"מ ועוד</a:t>
            </a:r>
          </a:p>
          <a:p>
            <a:pPr algn="r" rtl="1"/>
            <a:r>
              <a:rPr lang="he-IL" dirty="0" smtClean="0"/>
              <a:t>כיתות כוננות בישובי העוטף עם מחסור בנשק כי נלקחו מהם נשקים על ידי צה"ל...</a:t>
            </a:r>
            <a:endParaRPr lang="he-IL" dirty="0"/>
          </a:p>
          <a:p>
            <a:pPr algn="r" rtl="1"/>
            <a:endParaRPr lang="fr-FR" dirty="0"/>
          </a:p>
        </p:txBody>
      </p:sp>
      <p:sp>
        <p:nvSpPr>
          <p:cNvPr id="4" name="ZoneTexte 3"/>
          <p:cNvSpPr txBox="1"/>
          <p:nvPr/>
        </p:nvSpPr>
        <p:spPr>
          <a:xfrm>
            <a:off x="571472" y="1785926"/>
            <a:ext cx="3643338" cy="4247317"/>
          </a:xfrm>
          <a:prstGeom prst="rect">
            <a:avLst/>
          </a:prstGeom>
          <a:noFill/>
        </p:spPr>
        <p:txBody>
          <a:bodyPr wrap="square" rtlCol="0">
            <a:spAutoFit/>
          </a:bodyPr>
          <a:lstStyle/>
          <a:p>
            <a:pPr marL="342900" indent="-342900" algn="r" rtl="1">
              <a:lnSpc>
                <a:spcPct val="80000"/>
              </a:lnSpc>
              <a:spcBef>
                <a:spcPct val="20000"/>
              </a:spcBef>
              <a:buFont typeface="Arial" pitchFamily="34" charset="0"/>
              <a:buChar char="•"/>
            </a:pPr>
            <a:r>
              <a:rPr lang="he-IL" sz="3000" dirty="0"/>
              <a:t>כמה עשרות טנדרים, על חלקם מקלע </a:t>
            </a:r>
            <a:r>
              <a:rPr lang="he-IL" sz="3000" dirty="0" smtClean="0"/>
              <a:t>כבד</a:t>
            </a:r>
          </a:p>
          <a:p>
            <a:pPr marL="342900" indent="-342900" algn="r" rtl="1">
              <a:lnSpc>
                <a:spcPct val="80000"/>
              </a:lnSpc>
              <a:spcBef>
                <a:spcPct val="20000"/>
              </a:spcBef>
              <a:buFont typeface="Arial" pitchFamily="34" charset="0"/>
              <a:buChar char="•"/>
            </a:pPr>
            <a:r>
              <a:rPr lang="he-IL" sz="3000" dirty="0" smtClean="0"/>
              <a:t>כעשרת אלפים מחבלים</a:t>
            </a:r>
          </a:p>
          <a:p>
            <a:pPr marL="342900" indent="-342900" algn="r" rtl="1">
              <a:lnSpc>
                <a:spcPct val="80000"/>
              </a:lnSpc>
              <a:spcBef>
                <a:spcPct val="20000"/>
              </a:spcBef>
              <a:buFont typeface="Arial" pitchFamily="34" charset="0"/>
              <a:buChar char="•"/>
            </a:pPr>
            <a:r>
              <a:rPr lang="he-IL" sz="3000" dirty="0" smtClean="0"/>
              <a:t>נק"ל מקלעים, אר.פי"ג'י, טילי כתף נגד טנקים ומסוקים.</a:t>
            </a:r>
            <a:endParaRPr lang="he-IL" sz="3000" dirty="0"/>
          </a:p>
          <a:p>
            <a:pPr marL="342900" indent="-342900" algn="r" rtl="1">
              <a:lnSpc>
                <a:spcPct val="80000"/>
              </a:lnSpc>
              <a:spcBef>
                <a:spcPct val="20000"/>
              </a:spcBef>
              <a:buFont typeface="Arial" pitchFamily="34" charset="0"/>
              <a:buChar char="•"/>
            </a:pPr>
            <a:r>
              <a:rPr lang="he-IL" sz="3000" dirty="0" smtClean="0"/>
              <a:t>כמה עשרות אופנועים</a:t>
            </a:r>
          </a:p>
          <a:p>
            <a:pPr marL="342900" indent="-342900" algn="r" rtl="1">
              <a:lnSpc>
                <a:spcPct val="80000"/>
              </a:lnSpc>
              <a:spcBef>
                <a:spcPct val="20000"/>
              </a:spcBef>
              <a:buFont typeface="Arial" pitchFamily="34" charset="0"/>
              <a:buChar char="•"/>
            </a:pPr>
            <a:r>
              <a:rPr lang="he-IL" sz="3000" dirty="0" smtClean="0"/>
              <a:t>כטב"מים</a:t>
            </a:r>
          </a:p>
          <a:p>
            <a:pPr marL="342900" indent="-342900" algn="r" rtl="1">
              <a:lnSpc>
                <a:spcPct val="80000"/>
              </a:lnSpc>
              <a:spcBef>
                <a:spcPct val="20000"/>
              </a:spcBef>
              <a:buFont typeface="Arial" pitchFamily="34" charset="0"/>
              <a:buChar char="•"/>
            </a:pPr>
            <a:r>
              <a:rPr lang="he-IL" sz="3000" dirty="0" smtClean="0"/>
              <a:t>קסמים ומרגמות.</a:t>
            </a:r>
            <a:endParaRPr lang="fr-FR" sz="3000" dirty="0"/>
          </a:p>
        </p:txBody>
      </p:sp>
      <p:sp>
        <p:nvSpPr>
          <p:cNvPr id="5" name="ZoneTexte 4"/>
          <p:cNvSpPr txBox="1"/>
          <p:nvPr/>
        </p:nvSpPr>
        <p:spPr>
          <a:xfrm>
            <a:off x="5929322" y="500042"/>
            <a:ext cx="2643206" cy="584775"/>
          </a:xfrm>
          <a:prstGeom prst="rect">
            <a:avLst/>
          </a:prstGeom>
          <a:noFill/>
        </p:spPr>
        <p:txBody>
          <a:bodyPr wrap="square" rtlCol="0">
            <a:spAutoFit/>
          </a:bodyPr>
          <a:lstStyle/>
          <a:p>
            <a:pPr algn="ctr"/>
            <a:r>
              <a:rPr lang="he-IL" sz="3200" b="1" dirty="0" smtClean="0">
                <a:solidFill>
                  <a:srgbClr val="00B050"/>
                </a:solidFill>
              </a:rPr>
              <a:t>ישראל</a:t>
            </a:r>
            <a:endParaRPr lang="fr-FR" sz="3200" b="1" dirty="0">
              <a:solidFill>
                <a:srgbClr val="00B050"/>
              </a:solidFill>
            </a:endParaRPr>
          </a:p>
        </p:txBody>
      </p:sp>
      <p:sp>
        <p:nvSpPr>
          <p:cNvPr id="6" name="Double flèche horizontale 5"/>
          <p:cNvSpPr/>
          <p:nvPr/>
        </p:nvSpPr>
        <p:spPr>
          <a:xfrm>
            <a:off x="4000496" y="1785926"/>
            <a:ext cx="2214578" cy="135732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b="1" dirty="0" smtClean="0"/>
              <a:t>הדרג המדיני ביטחוני שלנו? </a:t>
            </a:r>
            <a:endParaRPr lang="fr-FR" b="1" dirty="0" smtClean="0"/>
          </a:p>
          <a:p>
            <a:pPr algn="ctr"/>
            <a:endParaRPr lang="fr-FR" dirty="0"/>
          </a:p>
        </p:txBody>
      </p:sp>
      <p:sp>
        <p:nvSpPr>
          <p:cNvPr id="7" name="ZoneTexte 6"/>
          <p:cNvSpPr txBox="1"/>
          <p:nvPr/>
        </p:nvSpPr>
        <p:spPr>
          <a:xfrm>
            <a:off x="714348" y="642918"/>
            <a:ext cx="2643206" cy="584775"/>
          </a:xfrm>
          <a:prstGeom prst="rect">
            <a:avLst/>
          </a:prstGeom>
          <a:noFill/>
        </p:spPr>
        <p:txBody>
          <a:bodyPr wrap="square" rtlCol="0">
            <a:spAutoFit/>
          </a:bodyPr>
          <a:lstStyle/>
          <a:p>
            <a:pPr algn="ctr"/>
            <a:r>
              <a:rPr lang="he-IL" sz="3200" b="1" dirty="0" smtClean="0">
                <a:solidFill>
                  <a:srgbClr val="FF0000"/>
                </a:solidFill>
              </a:rPr>
              <a:t>חמאס</a:t>
            </a:r>
            <a:endParaRPr lang="fr-FR" sz="3200" b="1" dirty="0">
              <a:solidFill>
                <a:srgbClr val="FF0000"/>
              </a:solidFill>
            </a:endParaRPr>
          </a:p>
        </p:txBody>
      </p:sp>
      <p:sp>
        <p:nvSpPr>
          <p:cNvPr id="8" name="Double flèche horizontale 7"/>
          <p:cNvSpPr/>
          <p:nvPr/>
        </p:nvSpPr>
        <p:spPr>
          <a:xfrm>
            <a:off x="4000496" y="3500438"/>
            <a:ext cx="1928826" cy="135732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b="1" dirty="0" smtClean="0"/>
              <a:t> התקשורת</a:t>
            </a:r>
            <a:r>
              <a:rPr lang="en-US" b="1" dirty="0" smtClean="0"/>
              <a:t/>
            </a:r>
            <a:br>
              <a:rPr lang="en-US" b="1" dirty="0" smtClean="0"/>
            </a:br>
            <a:r>
              <a:rPr lang="he-IL" b="1" dirty="0" smtClean="0"/>
              <a:t>שלנו?</a:t>
            </a:r>
            <a:endParaRPr lang="fr-FR" b="1" dirty="0" smtClean="0"/>
          </a:p>
          <a:p>
            <a:pPr algn="ctr"/>
            <a:endParaRPr lang="fr-FR" dirty="0"/>
          </a:p>
        </p:txBody>
      </p:sp>
      <p:sp>
        <p:nvSpPr>
          <p:cNvPr id="9" name="Espace réservé du numéro de diapositive 8"/>
          <p:cNvSpPr>
            <a:spLocks noGrp="1"/>
          </p:cNvSpPr>
          <p:nvPr>
            <p:ph type="sldNum" sz="quarter" idx="11"/>
          </p:nvPr>
        </p:nvSpPr>
        <p:spPr/>
        <p:txBody>
          <a:bodyPr/>
          <a:lstStyle/>
          <a:p>
            <a:fld id="{EC9777DB-6238-4F05-ABCF-CC7ECAB33961}" type="slidenum">
              <a:rPr lang="fr-FR" smtClean="0"/>
              <a:pPr/>
              <a:t>4</a:t>
            </a:fld>
            <a:endParaRPr lang="fr-FR" dirty="0"/>
          </a:p>
        </p:txBody>
      </p:sp>
      <p:sp>
        <p:nvSpPr>
          <p:cNvPr id="10" name="ZoneTexte 9"/>
          <p:cNvSpPr txBox="1"/>
          <p:nvPr/>
        </p:nvSpPr>
        <p:spPr>
          <a:xfrm>
            <a:off x="142844" y="214291"/>
            <a:ext cx="1928826"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 השוואת הכוחות</a:t>
            </a:r>
          </a:p>
          <a:p>
            <a:endParaRPr lang="fr-F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0" y="1357298"/>
            <a:ext cx="9001156" cy="5500702"/>
          </a:xfrm>
        </p:spPr>
        <p:txBody>
          <a:bodyPr>
            <a:normAutofit fontScale="32500" lnSpcReduction="20000"/>
          </a:bodyPr>
          <a:lstStyle/>
          <a:p>
            <a:r>
              <a:rPr lang="fr-FR" dirty="0" smtClean="0"/>
              <a:t> </a:t>
            </a:r>
          </a:p>
          <a:p>
            <a:r>
              <a:rPr lang="he-IL" dirty="0" smtClean="0"/>
              <a:t>משהו כאן לא מסתדר לי</a:t>
            </a:r>
            <a:r>
              <a:rPr lang="fr-FR" dirty="0" smtClean="0"/>
              <a:t>!!!</a:t>
            </a:r>
            <a:r>
              <a:rPr lang="he-IL" dirty="0" smtClean="0"/>
              <a:t>זוהי תעלומה שאני לא מצליח למצוא לה מענה מאתמול</a:t>
            </a:r>
            <a:r>
              <a:rPr lang="fr-FR" dirty="0" smtClean="0"/>
              <a:t>?</a:t>
            </a:r>
          </a:p>
          <a:p>
            <a:r>
              <a:rPr lang="he-IL" dirty="0" smtClean="0"/>
              <a:t>במקרה אני יודע איך העניינים עובדים בעזה ועל הגבול</a:t>
            </a:r>
            <a:r>
              <a:rPr lang="fr-FR" dirty="0" smtClean="0"/>
              <a:t>. </a:t>
            </a:r>
            <a:r>
              <a:rPr lang="he-IL" dirty="0" smtClean="0"/>
              <a:t>הייתי מפקד גזרת כרם שלום</a:t>
            </a:r>
            <a:r>
              <a:rPr lang="fr-FR" dirty="0" smtClean="0"/>
              <a:t> (</a:t>
            </a:r>
            <a:r>
              <a:rPr lang="he-IL" dirty="0" smtClean="0"/>
              <a:t>רפיח</a:t>
            </a:r>
            <a:r>
              <a:rPr lang="fr-FR" dirty="0" smtClean="0"/>
              <a:t>), </a:t>
            </a:r>
            <a:r>
              <a:rPr lang="he-IL" dirty="0" smtClean="0"/>
              <a:t>הייתי אחראי על גזרת כיסופים</a:t>
            </a:r>
            <a:r>
              <a:rPr lang="fr-FR" dirty="0" smtClean="0"/>
              <a:t>, </a:t>
            </a:r>
            <a:r>
              <a:rPr lang="he-IL" dirty="0" smtClean="0"/>
              <a:t>אני מכיר את גדר המערכת טוב טוב</a:t>
            </a:r>
            <a:r>
              <a:rPr lang="fr-FR" dirty="0" smtClean="0"/>
              <a:t>, </a:t>
            </a:r>
            <a:r>
              <a:rPr lang="he-IL" dirty="0" smtClean="0"/>
              <a:t>אני יודע איך הצבא עובד שם</a:t>
            </a:r>
            <a:r>
              <a:rPr lang="fr-FR" dirty="0" smtClean="0"/>
              <a:t>. </a:t>
            </a:r>
            <a:r>
              <a:rPr lang="he-IL" dirty="0" smtClean="0"/>
              <a:t>הייתי במחנה הפליטים שאטי בעזה</a:t>
            </a:r>
            <a:r>
              <a:rPr lang="fr-FR" dirty="0" smtClean="0"/>
              <a:t>, </a:t>
            </a:r>
            <a:r>
              <a:rPr lang="he-IL" dirty="0" smtClean="0"/>
              <a:t>הייתי אחראי על מחנה הפליטים ג׳יבאליה</a:t>
            </a:r>
            <a:r>
              <a:rPr lang="fr-FR" dirty="0" smtClean="0"/>
              <a:t>, </a:t>
            </a:r>
            <a:r>
              <a:rPr lang="he-IL" dirty="0" smtClean="0"/>
              <a:t>הייתי עושה מארבים על הגדר ובעומק השטח</a:t>
            </a:r>
            <a:r>
              <a:rPr lang="fr-FR" dirty="0" smtClean="0"/>
              <a:t>. </a:t>
            </a:r>
            <a:r>
              <a:rPr lang="he-IL" dirty="0" smtClean="0"/>
              <a:t>פגשתי עזתים</a:t>
            </a:r>
            <a:r>
              <a:rPr lang="fr-FR" dirty="0" smtClean="0"/>
              <a:t>, </a:t>
            </a:r>
            <a:r>
              <a:rPr lang="he-IL" dirty="0" smtClean="0"/>
              <a:t>אכלתי ונשמתי את עזה</a:t>
            </a:r>
            <a:r>
              <a:rPr lang="fr-FR" dirty="0" smtClean="0"/>
              <a:t>. </a:t>
            </a:r>
          </a:p>
          <a:p>
            <a:r>
              <a:rPr lang="he-IL" dirty="0" smtClean="0"/>
              <a:t>המכשול בנוי כך שגם שועל לא יוכל לעבור אותו</a:t>
            </a:r>
            <a:r>
              <a:rPr lang="fr-FR" dirty="0" smtClean="0"/>
              <a:t>:</a:t>
            </a:r>
          </a:p>
          <a:p>
            <a:r>
              <a:rPr lang="he-IL" dirty="0" smtClean="0"/>
              <a:t>הגדר מתריעה לפי</a:t>
            </a:r>
            <a:r>
              <a:rPr lang="fr-FR" dirty="0" smtClean="0"/>
              <a:t> 3 </a:t>
            </a:r>
            <a:r>
              <a:rPr lang="he-IL" dirty="0" smtClean="0"/>
              <a:t>דרגות לחץ</a:t>
            </a:r>
            <a:r>
              <a:rPr lang="fr-FR" dirty="0" smtClean="0"/>
              <a:t>. </a:t>
            </a:r>
            <a:r>
              <a:rPr lang="he-IL" dirty="0" smtClean="0"/>
              <a:t>היא בטח מתריעה כשחותכים אותה</a:t>
            </a:r>
            <a:r>
              <a:rPr lang="fr-FR" b="1" dirty="0" smtClean="0">
                <a:solidFill>
                  <a:srgbClr val="FF0000"/>
                </a:solidFill>
              </a:rPr>
              <a:t>. </a:t>
            </a:r>
            <a:r>
              <a:rPr lang="he-IL" sz="3400" b="1" dirty="0" smtClean="0">
                <a:solidFill>
                  <a:srgbClr val="FF0000"/>
                </a:solidFill>
              </a:rPr>
              <a:t>יש כוחות</a:t>
            </a:r>
            <a:r>
              <a:rPr lang="fr-FR" sz="3400" b="1" dirty="0" smtClean="0">
                <a:solidFill>
                  <a:srgbClr val="FF0000"/>
                </a:solidFill>
              </a:rPr>
              <a:t> 24/7 </a:t>
            </a:r>
            <a:r>
              <a:rPr lang="he-IL" sz="3400" b="1" dirty="0" smtClean="0">
                <a:solidFill>
                  <a:srgbClr val="FF0000"/>
                </a:solidFill>
              </a:rPr>
              <a:t>שאחראים להגיע תוך דקות בודדות</a:t>
            </a:r>
            <a:r>
              <a:rPr lang="fr-FR" sz="3400" b="1" dirty="0" smtClean="0">
                <a:solidFill>
                  <a:srgbClr val="FF0000"/>
                </a:solidFill>
              </a:rPr>
              <a:t>, </a:t>
            </a:r>
            <a:r>
              <a:rPr lang="he-IL" sz="3400" b="1" dirty="0" smtClean="0">
                <a:solidFill>
                  <a:srgbClr val="FF0000"/>
                </a:solidFill>
              </a:rPr>
              <a:t>אם לא שניות לנקודה בה יש התראה בגדר</a:t>
            </a:r>
            <a:r>
              <a:rPr lang="fr-FR" dirty="0" smtClean="0"/>
              <a:t>. </a:t>
            </a:r>
            <a:r>
              <a:rPr lang="he-IL" dirty="0" smtClean="0"/>
              <a:t>בכל יום עושים לפחות תרגול חדירה אחד</a:t>
            </a:r>
            <a:r>
              <a:rPr lang="fr-FR" dirty="0" smtClean="0"/>
              <a:t>. </a:t>
            </a:r>
            <a:r>
              <a:rPr lang="he-IL" b="1" dirty="0" smtClean="0">
                <a:solidFill>
                  <a:srgbClr val="FF0000"/>
                </a:solidFill>
              </a:rPr>
              <a:t>בכל תת</a:t>
            </a:r>
            <a:r>
              <a:rPr lang="fr-FR" b="1" dirty="0" smtClean="0">
                <a:solidFill>
                  <a:srgbClr val="FF0000"/>
                </a:solidFill>
              </a:rPr>
              <a:t>-</a:t>
            </a:r>
            <a:r>
              <a:rPr lang="he-IL" b="1" dirty="0" smtClean="0">
                <a:solidFill>
                  <a:srgbClr val="FF0000"/>
                </a:solidFill>
              </a:rPr>
              <a:t>גזרה יש כיתת כוננות שתפקידה לתגבר את הכח במצב חירום</a:t>
            </a:r>
            <a:r>
              <a:rPr lang="fr-FR" dirty="0" smtClean="0"/>
              <a:t>. </a:t>
            </a:r>
            <a:r>
              <a:rPr lang="he-IL" dirty="0" smtClean="0"/>
              <a:t>תצפיות שפזורות לאורך הגבול מכסות כל ס״מ בו</a:t>
            </a:r>
            <a:r>
              <a:rPr lang="fr-FR" dirty="0" smtClean="0"/>
              <a:t>. </a:t>
            </a:r>
            <a:r>
              <a:rPr lang="he-IL" sz="3400" b="1" dirty="0" smtClean="0">
                <a:solidFill>
                  <a:srgbClr val="FF0000"/>
                </a:solidFill>
              </a:rPr>
              <a:t>התצפיתניות הן אלופות בזיהוי</a:t>
            </a:r>
            <a:r>
              <a:rPr lang="fr-FR" sz="3400" b="1" dirty="0" smtClean="0">
                <a:solidFill>
                  <a:srgbClr val="FF0000"/>
                </a:solidFill>
              </a:rPr>
              <a:t>. </a:t>
            </a:r>
            <a:r>
              <a:rPr lang="he-IL" sz="3400" b="1" dirty="0" smtClean="0">
                <a:solidFill>
                  <a:srgbClr val="FF0000"/>
                </a:solidFill>
              </a:rPr>
              <a:t>הן לא מפספסות</a:t>
            </a:r>
            <a:r>
              <a:rPr lang="fr-FR" sz="3400" b="1" dirty="0" smtClean="0">
                <a:solidFill>
                  <a:srgbClr val="FF0000"/>
                </a:solidFill>
              </a:rPr>
              <a:t>. </a:t>
            </a:r>
            <a:r>
              <a:rPr lang="he-IL" sz="3400" b="1" dirty="0" smtClean="0">
                <a:solidFill>
                  <a:srgbClr val="FF0000"/>
                </a:solidFill>
              </a:rPr>
              <a:t>הן מזהות תנועה עוד לפני שהתקרבה בכלל למכשול</a:t>
            </a:r>
            <a:r>
              <a:rPr lang="fr-FR" sz="3400" b="1" dirty="0" smtClean="0">
                <a:solidFill>
                  <a:srgbClr val="FF0000"/>
                </a:solidFill>
              </a:rPr>
              <a:t> - </a:t>
            </a:r>
            <a:r>
              <a:rPr lang="he-IL" sz="3400" b="1" dirty="0" smtClean="0">
                <a:solidFill>
                  <a:srgbClr val="FF0000"/>
                </a:solidFill>
              </a:rPr>
              <a:t>יום ולילה</a:t>
            </a:r>
            <a:r>
              <a:rPr lang="fr-FR" dirty="0" smtClean="0"/>
              <a:t>. </a:t>
            </a:r>
            <a:r>
              <a:rPr lang="he-IL" dirty="0" smtClean="0"/>
              <a:t>בנקודות בעייתיות</a:t>
            </a:r>
            <a:r>
              <a:rPr lang="fr-FR" dirty="0" smtClean="0"/>
              <a:t> (</a:t>
            </a:r>
            <a:r>
              <a:rPr lang="he-IL" dirty="0" smtClean="0"/>
              <a:t>שטחים מתים</a:t>
            </a:r>
            <a:r>
              <a:rPr lang="fr-FR" dirty="0" smtClean="0"/>
              <a:t>) </a:t>
            </a:r>
            <a:r>
              <a:rPr lang="he-IL" dirty="0" smtClean="0"/>
              <a:t>מציבים טנק</a:t>
            </a:r>
            <a:r>
              <a:rPr lang="fr-FR" dirty="0" smtClean="0"/>
              <a:t>  </a:t>
            </a:r>
            <a:r>
              <a:rPr lang="he-IL" dirty="0" smtClean="0"/>
              <a:t>עם יכולות תצפית וזיהוי</a:t>
            </a:r>
            <a:r>
              <a:rPr lang="fr-FR" dirty="0" smtClean="0"/>
              <a:t>, </a:t>
            </a:r>
            <a:r>
              <a:rPr lang="he-IL" dirty="0" smtClean="0"/>
              <a:t>וכח אש מפחיד</a:t>
            </a:r>
            <a:r>
              <a:rPr lang="fr-FR" dirty="0" smtClean="0"/>
              <a:t>.  </a:t>
            </a:r>
            <a:r>
              <a:rPr lang="he-IL" dirty="0" smtClean="0"/>
              <a:t>במקרים מסוימים פורסים צלפים בשטח</a:t>
            </a:r>
            <a:r>
              <a:rPr lang="fr-FR" dirty="0" smtClean="0"/>
              <a:t>. </a:t>
            </a:r>
          </a:p>
          <a:p>
            <a:r>
              <a:rPr lang="he-IL" sz="3400" b="1" u="sng" dirty="0" smtClean="0">
                <a:solidFill>
                  <a:srgbClr val="FF0000"/>
                </a:solidFill>
              </a:rPr>
              <a:t>בכל יום לפני עלות השחר יש נוהל ״כוננות עם שחר״</a:t>
            </a:r>
            <a:r>
              <a:rPr lang="fr-FR" sz="3400" b="1" u="sng" dirty="0" smtClean="0">
                <a:solidFill>
                  <a:srgbClr val="FF0000"/>
                </a:solidFill>
              </a:rPr>
              <a:t>. </a:t>
            </a:r>
            <a:r>
              <a:rPr lang="he-IL" sz="3400" b="1" u="sng" dirty="0" smtClean="0">
                <a:solidFill>
                  <a:srgbClr val="FF0000"/>
                </a:solidFill>
              </a:rPr>
              <a:t>בשעה הזאת כל הכוחות ערים</a:t>
            </a:r>
            <a:r>
              <a:rPr lang="fr-FR" sz="3400" b="1" u="sng" dirty="0" smtClean="0">
                <a:solidFill>
                  <a:srgbClr val="FF0000"/>
                </a:solidFill>
              </a:rPr>
              <a:t> (</a:t>
            </a:r>
            <a:r>
              <a:rPr lang="he-IL" dirty="0" smtClean="0"/>
              <a:t>במקרה זו גם השעה בה נכנסו מאות מחבלים לישראל</a:t>
            </a:r>
            <a:r>
              <a:rPr lang="fr-FR" dirty="0" smtClean="0"/>
              <a:t>). </a:t>
            </a:r>
            <a:r>
              <a:rPr lang="he-IL" dirty="0" smtClean="0"/>
              <a:t>משמרת הלילה מתחלפת עם משמרת היום</a:t>
            </a:r>
            <a:r>
              <a:rPr lang="fr-FR" dirty="0" smtClean="0"/>
              <a:t>. </a:t>
            </a:r>
            <a:r>
              <a:rPr lang="he-IL" dirty="0" smtClean="0"/>
              <a:t>מפקד כל כח עושה בדיקה של הציר כדי לוודא שלא היו חדירות במהלך הלילה</a:t>
            </a:r>
            <a:r>
              <a:rPr lang="fr-FR" dirty="0" smtClean="0"/>
              <a:t>. </a:t>
            </a:r>
            <a:r>
              <a:rPr lang="he-IL" dirty="0" smtClean="0"/>
              <a:t>גששים שנעים על הציר יודעים לזהות עקבות</a:t>
            </a:r>
            <a:r>
              <a:rPr lang="fr-FR" dirty="0" smtClean="0"/>
              <a:t>. </a:t>
            </a:r>
            <a:r>
              <a:rPr lang="he-IL" dirty="0" smtClean="0"/>
              <a:t>הם יודעים להגיד מי חצה את הגדר</a:t>
            </a:r>
            <a:r>
              <a:rPr lang="fr-FR" dirty="0" smtClean="0"/>
              <a:t>, </a:t>
            </a:r>
            <a:r>
              <a:rPr lang="he-IL" dirty="0" smtClean="0"/>
              <a:t>כמה ואפילו מתי</a:t>
            </a:r>
            <a:r>
              <a:rPr lang="fr-FR" dirty="0" smtClean="0"/>
              <a:t>. </a:t>
            </a:r>
          </a:p>
          <a:p>
            <a:r>
              <a:rPr lang="he-IL" dirty="0" smtClean="0"/>
              <a:t>לכל תרחיש יש נוהל ברור</a:t>
            </a:r>
            <a:r>
              <a:rPr lang="fr-FR" dirty="0" smtClean="0"/>
              <a:t>. </a:t>
            </a:r>
            <a:r>
              <a:rPr lang="he-IL" dirty="0" smtClean="0"/>
              <a:t>למשל נוהל לחדירת מחבלים</a:t>
            </a:r>
            <a:r>
              <a:rPr lang="fr-FR" dirty="0" smtClean="0"/>
              <a:t>, </a:t>
            </a:r>
            <a:r>
              <a:rPr lang="he-IL" dirty="0" smtClean="0"/>
              <a:t>נוהל ללקיחת בני ערובה</a:t>
            </a:r>
            <a:r>
              <a:rPr lang="fr-FR" dirty="0" smtClean="0"/>
              <a:t>. </a:t>
            </a:r>
            <a:r>
              <a:rPr lang="he-IL" dirty="0" smtClean="0"/>
              <a:t>הכל נכתב בדם ומוכיח את עצמו כבר שנים</a:t>
            </a:r>
            <a:r>
              <a:rPr lang="fr-FR" dirty="0" smtClean="0"/>
              <a:t>  </a:t>
            </a:r>
          </a:p>
          <a:p>
            <a:r>
              <a:rPr lang="he-IL" dirty="0" smtClean="0"/>
              <a:t>יש עוד כמה שכבות אבטחה שזה לא המקום לדבר עליהן</a:t>
            </a:r>
            <a:r>
              <a:rPr lang="fr-FR" dirty="0" smtClean="0"/>
              <a:t>. </a:t>
            </a:r>
            <a:r>
              <a:rPr lang="he-IL" dirty="0" smtClean="0"/>
              <a:t>בקיצור</a:t>
            </a:r>
            <a:r>
              <a:rPr lang="fr-FR" dirty="0" smtClean="0"/>
              <a:t>, </a:t>
            </a:r>
            <a:r>
              <a:rPr lang="he-IL" sz="3400" b="1" dirty="0" smtClean="0">
                <a:solidFill>
                  <a:srgbClr val="FF0000"/>
                </a:solidFill>
              </a:rPr>
              <a:t>אנחנו מדברים על מכשול שמוכיח את עצמו שנים על גבי שנים</a:t>
            </a:r>
            <a:r>
              <a:rPr lang="fr-FR" sz="3400" b="1" dirty="0" smtClean="0">
                <a:solidFill>
                  <a:srgbClr val="FF0000"/>
                </a:solidFill>
              </a:rPr>
              <a:t>. </a:t>
            </a:r>
            <a:endParaRPr lang="fr-FR" b="1" dirty="0" smtClean="0">
              <a:solidFill>
                <a:srgbClr val="FF0000"/>
              </a:solidFill>
            </a:endParaRPr>
          </a:p>
          <a:p>
            <a:r>
              <a:rPr lang="he-IL" dirty="0" smtClean="0"/>
              <a:t>אז איך לעזאזל טרקטור פלסטיני נע לכיוון הגדר מבלי שאיש יגיב לזה</a:t>
            </a:r>
            <a:r>
              <a:rPr lang="fr-FR" dirty="0" smtClean="0"/>
              <a:t>?</a:t>
            </a:r>
          </a:p>
          <a:p>
            <a:r>
              <a:rPr lang="he-IL" dirty="0" smtClean="0"/>
              <a:t>איך הטרקטור הצליח לחבל בגדר במשך שעה ארוכה ולפתוח גישה לישראל מבלי שאיש יגיב לכך</a:t>
            </a:r>
            <a:r>
              <a:rPr lang="fr-FR" dirty="0" smtClean="0"/>
              <a:t>?</a:t>
            </a:r>
          </a:p>
          <a:p>
            <a:r>
              <a:rPr lang="he-IL" dirty="0" smtClean="0"/>
              <a:t>איך מאות מחבלים ואזרחים עברו את המכשול מבלי שאיש בצד שלנו יזיז אצבע</a:t>
            </a:r>
            <a:r>
              <a:rPr lang="fr-FR" dirty="0" smtClean="0"/>
              <a:t>?</a:t>
            </a:r>
          </a:p>
          <a:p>
            <a:r>
              <a:rPr lang="he-IL" dirty="0" smtClean="0"/>
              <a:t>איך הגיעו מחבלים ברגל וברכבים</a:t>
            </a:r>
            <a:r>
              <a:rPr lang="fr-FR" dirty="0" smtClean="0"/>
              <a:t>, </a:t>
            </a:r>
            <a:r>
              <a:rPr lang="he-IL" dirty="0" smtClean="0"/>
              <a:t>מזוינים מכף רגל ועד ראש</a:t>
            </a:r>
            <a:r>
              <a:rPr lang="fr-FR" dirty="0" smtClean="0"/>
              <a:t>, </a:t>
            </a:r>
            <a:r>
              <a:rPr lang="he-IL" dirty="0" smtClean="0"/>
              <a:t>לעשרות ישובים ישראלים</a:t>
            </a:r>
            <a:r>
              <a:rPr lang="fr-FR" dirty="0" smtClean="0"/>
              <a:t>, </a:t>
            </a:r>
            <a:r>
              <a:rPr lang="he-IL" dirty="0" smtClean="0"/>
              <a:t>מבלי שתהיה תגובה מהצד שלנו</a:t>
            </a:r>
            <a:r>
              <a:rPr lang="fr-FR" dirty="0" smtClean="0"/>
              <a:t>?</a:t>
            </a:r>
          </a:p>
          <a:p>
            <a:r>
              <a:rPr lang="he-IL" dirty="0" smtClean="0"/>
              <a:t>איך מאות מחבלים שהו בשטח ישראל במשך שעות ארוכות</a:t>
            </a:r>
            <a:r>
              <a:rPr lang="fr-FR" dirty="0" smtClean="0"/>
              <a:t>, </a:t>
            </a:r>
            <a:r>
              <a:rPr lang="he-IL" dirty="0" smtClean="0"/>
              <a:t>ירו במאות ישראלים</a:t>
            </a:r>
            <a:r>
              <a:rPr lang="fr-FR" dirty="0" smtClean="0"/>
              <a:t>, </a:t>
            </a:r>
            <a:r>
              <a:rPr lang="he-IL" dirty="0" smtClean="0"/>
              <a:t>בזזו רכוש</a:t>
            </a:r>
            <a:r>
              <a:rPr lang="fr-FR" dirty="0" smtClean="0"/>
              <a:t>, </a:t>
            </a:r>
            <a:r>
              <a:rPr lang="he-IL" dirty="0" smtClean="0"/>
              <a:t>מבלי שתהיה ולו תגובה אחת קטנה בצד שלנו</a:t>
            </a:r>
            <a:r>
              <a:rPr lang="fr-FR" dirty="0" smtClean="0"/>
              <a:t>?</a:t>
            </a:r>
          </a:p>
          <a:p>
            <a:r>
              <a:rPr lang="he-IL" dirty="0" smtClean="0"/>
              <a:t>איך קרה שמאות מחבלים חטפו עשרות ישראלים</a:t>
            </a:r>
            <a:r>
              <a:rPr lang="fr-FR" dirty="0" smtClean="0"/>
              <a:t>, </a:t>
            </a:r>
            <a:r>
              <a:rPr lang="he-IL" dirty="0" smtClean="0"/>
              <a:t>העירו ממיתתם נשים</a:t>
            </a:r>
            <a:r>
              <a:rPr lang="fr-FR" dirty="0" smtClean="0"/>
              <a:t>, </a:t>
            </a:r>
            <a:r>
              <a:rPr lang="he-IL" dirty="0" smtClean="0"/>
              <a:t>ילדים</a:t>
            </a:r>
            <a:r>
              <a:rPr lang="fr-FR" dirty="0" smtClean="0"/>
              <a:t>, </a:t>
            </a:r>
            <a:r>
              <a:rPr lang="he-IL" dirty="0" smtClean="0"/>
              <a:t>תינוקות</a:t>
            </a:r>
            <a:r>
              <a:rPr lang="fr-FR" dirty="0" smtClean="0"/>
              <a:t>,</a:t>
            </a:r>
            <a:r>
              <a:rPr lang="he-IL" dirty="0" smtClean="0"/>
              <a:t>זקנים</a:t>
            </a:r>
            <a:r>
              <a:rPr lang="fr-FR" dirty="0" smtClean="0"/>
              <a:t>, </a:t>
            </a:r>
            <a:r>
              <a:rPr lang="he-IL" dirty="0" smtClean="0"/>
              <a:t>הפתיעו כשהם לא מוכנים חיילים</a:t>
            </a:r>
            <a:r>
              <a:rPr lang="fr-FR" dirty="0" smtClean="0"/>
              <a:t>, </a:t>
            </a:r>
            <a:r>
              <a:rPr lang="he-IL" dirty="0" smtClean="0"/>
              <a:t>קצינים</a:t>
            </a:r>
            <a:r>
              <a:rPr lang="fr-FR" dirty="0" smtClean="0"/>
              <a:t>, </a:t>
            </a:r>
            <a:r>
              <a:rPr lang="he-IL" dirty="0" smtClean="0"/>
              <a:t>וחטפו אותם לעזה</a:t>
            </a:r>
            <a:r>
              <a:rPr lang="fr-FR" dirty="0" smtClean="0"/>
              <a:t>, </a:t>
            </a:r>
            <a:r>
              <a:rPr lang="he-IL" dirty="0" smtClean="0"/>
              <a:t>מבלי שאיש יעצור בעדם</a:t>
            </a:r>
            <a:r>
              <a:rPr lang="fr-FR" dirty="0" smtClean="0"/>
              <a:t>?</a:t>
            </a:r>
          </a:p>
          <a:p>
            <a:r>
              <a:rPr lang="he-IL" dirty="0" smtClean="0"/>
              <a:t>איך זה שכדור אחד לא נורה</a:t>
            </a:r>
            <a:r>
              <a:rPr lang="fr-FR" dirty="0" smtClean="0"/>
              <a:t>?</a:t>
            </a:r>
          </a:p>
          <a:p>
            <a:r>
              <a:rPr lang="he-IL" dirty="0" smtClean="0"/>
              <a:t>איך כל זה קרה מתחת לאף שלנו</a:t>
            </a:r>
            <a:r>
              <a:rPr lang="fr-FR" dirty="0" smtClean="0"/>
              <a:t>?</a:t>
            </a:r>
          </a:p>
          <a:p>
            <a:r>
              <a:rPr lang="he-IL" dirty="0" smtClean="0"/>
              <a:t>לאן נעלמה אוגדה שלמה</a:t>
            </a:r>
            <a:r>
              <a:rPr lang="fr-FR" dirty="0" smtClean="0"/>
              <a:t>?</a:t>
            </a:r>
          </a:p>
          <a:p>
            <a:r>
              <a:rPr lang="he-IL" dirty="0" smtClean="0"/>
              <a:t>לאן נעלמו</a:t>
            </a:r>
            <a:r>
              <a:rPr lang="fr-FR" dirty="0" smtClean="0"/>
              <a:t> 3 </a:t>
            </a:r>
            <a:r>
              <a:rPr lang="he-IL" dirty="0" smtClean="0"/>
              <a:t>חטיבות</a:t>
            </a:r>
            <a:r>
              <a:rPr lang="fr-FR" dirty="0" smtClean="0"/>
              <a:t>?</a:t>
            </a:r>
          </a:p>
          <a:p>
            <a:r>
              <a:rPr lang="he-IL" dirty="0" smtClean="0"/>
              <a:t>מי בלע</a:t>
            </a:r>
            <a:r>
              <a:rPr lang="fr-FR" dirty="0" smtClean="0"/>
              <a:t> 9 </a:t>
            </a:r>
            <a:r>
              <a:rPr lang="he-IL" dirty="0" smtClean="0"/>
              <a:t>גדודים</a:t>
            </a:r>
            <a:r>
              <a:rPr lang="fr-FR" dirty="0" smtClean="0"/>
              <a:t>?</a:t>
            </a:r>
          </a:p>
          <a:p>
            <a:r>
              <a:rPr lang="he-IL" dirty="0" smtClean="0"/>
              <a:t>מה קרה ל</a:t>
            </a:r>
            <a:r>
              <a:rPr lang="fr-FR" dirty="0" smtClean="0"/>
              <a:t> 36 </a:t>
            </a:r>
            <a:r>
              <a:rPr lang="he-IL" dirty="0" smtClean="0"/>
              <a:t>פלוגות</a:t>
            </a:r>
            <a:r>
              <a:rPr lang="fr-FR" dirty="0" smtClean="0"/>
              <a:t>?</a:t>
            </a:r>
          </a:p>
          <a:p>
            <a:r>
              <a:rPr lang="he-IL" dirty="0" smtClean="0"/>
              <a:t>לאן נעלמה חטיבת חי״ר שלמה בסדיר שבדרך כלל מתגברת את הגיזרה</a:t>
            </a:r>
            <a:r>
              <a:rPr lang="fr-FR" dirty="0" smtClean="0"/>
              <a:t>?</a:t>
            </a:r>
          </a:p>
          <a:p>
            <a:r>
              <a:rPr lang="he-IL" dirty="0" smtClean="0"/>
              <a:t>היכן היו כל גדודי המילואים שמתגברים את הצבא הסדיר</a:t>
            </a:r>
            <a:r>
              <a:rPr lang="fr-FR" dirty="0" smtClean="0"/>
              <a:t>?</a:t>
            </a:r>
          </a:p>
          <a:p>
            <a:r>
              <a:rPr lang="he-IL" dirty="0" smtClean="0"/>
              <a:t>לאן נעלמו אלפי חיילים</a:t>
            </a:r>
            <a:r>
              <a:rPr lang="fr-FR" dirty="0" smtClean="0"/>
              <a:t>???</a:t>
            </a:r>
          </a:p>
          <a:p>
            <a:r>
              <a:rPr lang="he-IL" dirty="0" smtClean="0"/>
              <a:t>מישהו כאן צריך לספק הסברים</a:t>
            </a:r>
            <a:r>
              <a:rPr lang="fr-FR" dirty="0" smtClean="0"/>
              <a:t>!!</a:t>
            </a:r>
          </a:p>
          <a:p>
            <a:r>
              <a:rPr lang="he-IL" dirty="0" smtClean="0"/>
              <a:t>‏‏</a:t>
            </a:r>
            <a:endParaRPr lang="fr-FR" dirty="0" smtClean="0"/>
          </a:p>
          <a:p>
            <a:r>
              <a:rPr lang="fr-FR" u="sng" dirty="0" smtClean="0">
                <a:hlinkClick r:id="rId2"/>
              </a:rPr>
              <a:t>https://t.me/c/1260381169/68666</a:t>
            </a:r>
            <a:endParaRPr lang="fr-FR" dirty="0"/>
          </a:p>
        </p:txBody>
      </p:sp>
      <p:sp>
        <p:nvSpPr>
          <p:cNvPr id="3" name="Titre 2"/>
          <p:cNvSpPr>
            <a:spLocks noGrp="1"/>
          </p:cNvSpPr>
          <p:nvPr>
            <p:ph type="title"/>
          </p:nvPr>
        </p:nvSpPr>
        <p:spPr>
          <a:xfrm>
            <a:off x="2428860" y="428604"/>
            <a:ext cx="5643602" cy="1274786"/>
          </a:xfrm>
        </p:spPr>
        <p:txBody>
          <a:bodyPr>
            <a:normAutofit fontScale="90000"/>
          </a:bodyPr>
          <a:lstStyle/>
          <a:p>
            <a:r>
              <a:rPr lang="he-IL" dirty="0" smtClean="0"/>
              <a:t>יורם ארז מפקד גדוד כרם שלום לשעבר שואל</a:t>
            </a:r>
            <a:r>
              <a:rPr lang="fr-CA" dirty="0" smtClean="0"/>
              <a:t> </a:t>
            </a:r>
            <a:r>
              <a:rPr lang="fr-FR" dirty="0" smtClean="0"/>
              <a:t>:</a:t>
            </a:r>
            <a:br>
              <a:rPr lang="fr-FR" dirty="0" smtClean="0"/>
            </a:b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5</a:t>
            </a:fld>
            <a:endParaRPr lang="fr-FR" dirty="0"/>
          </a:p>
        </p:txBody>
      </p:sp>
      <p:sp>
        <p:nvSpPr>
          <p:cNvPr id="5" name="ZoneTexte 4"/>
          <p:cNvSpPr txBox="1"/>
          <p:nvPr/>
        </p:nvSpPr>
        <p:spPr>
          <a:xfrm>
            <a:off x="142844" y="214291"/>
            <a:ext cx="1928826"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 השוואת הכוחות</a:t>
            </a:r>
          </a:p>
          <a:p>
            <a:endParaRPr lang="fr-F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143108" y="214290"/>
            <a:ext cx="5643602" cy="1274786"/>
          </a:xfrm>
        </p:spPr>
        <p:txBody>
          <a:bodyPr>
            <a:noAutofit/>
          </a:bodyPr>
          <a:lstStyle/>
          <a:p>
            <a:r>
              <a:rPr lang="he-IL" sz="4800" dirty="0" smtClean="0"/>
              <a:t>צה"ל לקח לנו את הנשקים</a:t>
            </a:r>
            <a:r>
              <a:rPr lang="en-US" sz="1400" dirty="0" smtClean="0"/>
              <a:t/>
            </a:r>
            <a:br>
              <a:rPr lang="en-US" sz="1400" dirty="0" smtClean="0"/>
            </a:br>
            <a:r>
              <a:rPr lang="en-US" sz="1400" dirty="0" smtClean="0">
                <a:hlinkClick r:id="rId2"/>
              </a:rPr>
              <a:t>https://www.calcalist.co.il/local_news/article/hyy1eyez6</a:t>
            </a:r>
            <a:r>
              <a:rPr lang="he-IL" sz="1400" dirty="0" smtClean="0"/>
              <a:t/>
            </a:r>
            <a:br>
              <a:rPr lang="he-IL" sz="1400" dirty="0" smtClean="0"/>
            </a:br>
            <a:endParaRPr lang="fr-FR" sz="14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a:t>
            </a:fld>
            <a:endParaRPr lang="fr-FR" dirty="0"/>
          </a:p>
        </p:txBody>
      </p:sp>
      <p:pic>
        <p:nvPicPr>
          <p:cNvPr id="5" name="Picture 2"/>
          <p:cNvPicPr>
            <a:picLocks noChangeAspect="1" noChangeArrowheads="1"/>
          </p:cNvPicPr>
          <p:nvPr/>
        </p:nvPicPr>
        <p:blipFill>
          <a:blip r:embed="rId3"/>
          <a:srcRect/>
          <a:stretch>
            <a:fillRect/>
          </a:stretch>
        </p:blipFill>
        <p:spPr bwMode="auto">
          <a:xfrm>
            <a:off x="2571736" y="1428736"/>
            <a:ext cx="4572032" cy="4899838"/>
          </a:xfrm>
          <a:prstGeom prst="rect">
            <a:avLst/>
          </a:prstGeom>
          <a:noFill/>
          <a:ln w="9525">
            <a:noFill/>
            <a:miter lim="800000"/>
            <a:headEnd/>
            <a:tailEnd/>
          </a:ln>
          <a:effectLst/>
        </p:spPr>
      </p:pic>
      <p:sp>
        <p:nvSpPr>
          <p:cNvPr id="6" name="ZoneTexte 5"/>
          <p:cNvSpPr txBox="1"/>
          <p:nvPr/>
        </p:nvSpPr>
        <p:spPr>
          <a:xfrm>
            <a:off x="0" y="214291"/>
            <a:ext cx="2357422" cy="1200329"/>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2. כיתות הכוננות: "צה"ל לקח לנו את הנשקים"</a:t>
            </a:r>
          </a:p>
          <a:p>
            <a:pPr algn="r" rtl="1"/>
            <a:endParaRPr lang="he-IL" i="1" dirty="0" smtClean="0">
              <a:solidFill>
                <a:schemeClr val="accent2">
                  <a:lumMod val="75000"/>
                </a:schemeClr>
              </a:solidFill>
              <a:latin typeface="David" pitchFamily="34" charset="-79"/>
              <a:cs typeface="David" pitchFamily="34" charset="-79"/>
            </a:endParaRPr>
          </a:p>
          <a:p>
            <a:endParaRPr lang="fr-F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357422" y="142852"/>
            <a:ext cx="6500858" cy="1428760"/>
          </a:xfrm>
        </p:spPr>
        <p:txBody>
          <a:bodyPr>
            <a:noAutofit/>
          </a:bodyPr>
          <a:lstStyle/>
          <a:p>
            <a:pPr lvl="0"/>
            <a:r>
              <a:rPr lang="he-IL" sz="3600" dirty="0" smtClean="0">
                <a:solidFill>
                  <a:prstClr val="black"/>
                </a:solidFill>
              </a:rPr>
              <a:t>הקרב על מושב מבטחים והדיווח על המחסור בנשק כדוגמא</a:t>
            </a:r>
            <a:endParaRPr lang="fr-FR" sz="3600" dirty="0">
              <a:solidFill>
                <a:prstClr val="black"/>
              </a:solidFill>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7</a:t>
            </a:fld>
            <a:endParaRPr lang="fr-FR" dirty="0"/>
          </a:p>
        </p:txBody>
      </p:sp>
      <p:pic>
        <p:nvPicPr>
          <p:cNvPr id="5" name="Espace réservé du contenu 4" descr="kravmivtahim titre.png"/>
          <p:cNvPicPr>
            <a:picLocks noGrp="1" noChangeAspect="1"/>
          </p:cNvPicPr>
          <p:nvPr>
            <p:ph idx="1"/>
          </p:nvPr>
        </p:nvPicPr>
        <p:blipFill>
          <a:blip r:embed="rId2"/>
          <a:stretch>
            <a:fillRect/>
          </a:stretch>
        </p:blipFill>
        <p:spPr>
          <a:xfrm>
            <a:off x="2303282" y="1600200"/>
            <a:ext cx="4983362" cy="4970761"/>
          </a:xfrm>
        </p:spPr>
      </p:pic>
      <p:sp>
        <p:nvSpPr>
          <p:cNvPr id="6" name="ZoneTexte 5"/>
          <p:cNvSpPr txBox="1"/>
          <p:nvPr/>
        </p:nvSpPr>
        <p:spPr>
          <a:xfrm>
            <a:off x="0" y="214291"/>
            <a:ext cx="2357422" cy="1200329"/>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2. כיתות הכוננות: "צה"ל לקח לנו את הנשקים"</a:t>
            </a:r>
          </a:p>
          <a:p>
            <a:pPr algn="r" rtl="1"/>
            <a:endParaRPr lang="he-IL" i="1" dirty="0" smtClean="0">
              <a:solidFill>
                <a:schemeClr val="accent2">
                  <a:lumMod val="75000"/>
                </a:schemeClr>
              </a:solidFill>
              <a:latin typeface="David" pitchFamily="34" charset="-79"/>
              <a:cs typeface="David" pitchFamily="34" charset="-79"/>
            </a:endParaRPr>
          </a:p>
          <a:p>
            <a:endParaRPr lang="fr-F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1571612"/>
            <a:ext cx="8229600" cy="3000396"/>
          </a:xfrm>
        </p:spPr>
        <p:txBody>
          <a:bodyPr>
            <a:normAutofit/>
          </a:bodyPr>
          <a:lstStyle/>
          <a:p>
            <a:r>
              <a:rPr lang="he-IL" dirty="0" smtClean="0">
                <a:solidFill>
                  <a:srgbClr val="339933"/>
                </a:solidFill>
              </a:rPr>
              <a:t>האם היה למחבלי החמאס מלכתחילה סיכוי מול הלוחמים הישראלים?</a:t>
            </a:r>
            <a:endParaRPr lang="fr-FR" dirty="0">
              <a:solidFill>
                <a:srgbClr val="339933"/>
              </a:solidFill>
            </a:endParaRPr>
          </a:p>
        </p:txBody>
      </p:sp>
      <p:sp>
        <p:nvSpPr>
          <p:cNvPr id="3" name="Espace réservé du numéro de diapositive 2"/>
          <p:cNvSpPr>
            <a:spLocks noGrp="1"/>
          </p:cNvSpPr>
          <p:nvPr>
            <p:ph type="sldNum" sz="quarter" idx="11"/>
          </p:nvPr>
        </p:nvSpPr>
        <p:spPr/>
        <p:txBody>
          <a:bodyPr/>
          <a:lstStyle/>
          <a:p>
            <a:fld id="{EC9777DB-6238-4F05-ABCF-CC7ECAB33961}" type="slidenum">
              <a:rPr lang="fr-FR" smtClean="0"/>
              <a:pPr/>
              <a:t>8</a:t>
            </a:fld>
            <a:endParaRPr lang="fr-FR" dirty="0"/>
          </a:p>
        </p:txBody>
      </p:sp>
      <p:sp>
        <p:nvSpPr>
          <p:cNvPr id="4" name="ZoneTexte 3"/>
          <p:cNvSpPr txBox="1"/>
          <p:nvPr/>
        </p:nvSpPr>
        <p:spPr>
          <a:xfrm>
            <a:off x="0" y="214291"/>
            <a:ext cx="2357422" cy="923330"/>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3. השוואה, מחבל החמאס מול החייל הישראלי </a:t>
            </a:r>
          </a:p>
          <a:p>
            <a:endParaRPr lang="fr-F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785794"/>
            <a:ext cx="9286940" cy="642918"/>
          </a:xfrm>
        </p:spPr>
        <p:txBody>
          <a:bodyPr>
            <a:no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השוואה בן הלוחם הישראלי למחבל החמאס</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3" name="Espace réservé du contenu 2"/>
          <p:cNvSpPr>
            <a:spLocks noGrp="1"/>
          </p:cNvSpPr>
          <p:nvPr>
            <p:ph idx="1"/>
          </p:nvPr>
        </p:nvSpPr>
        <p:spPr>
          <a:xfrm>
            <a:off x="457200" y="1600200"/>
            <a:ext cx="7901014" cy="4525963"/>
          </a:xfrm>
        </p:spPr>
        <p:txBody>
          <a:bodyPr>
            <a:normAutofit fontScale="85000" lnSpcReduction="20000"/>
          </a:bodyPr>
          <a:lstStyle/>
          <a:p>
            <a:pPr algn="r" rtl="1"/>
            <a:r>
              <a:rPr lang="he-IL" dirty="0" smtClean="0"/>
              <a:t>קרב בקיבוץ נחל עוז, כוח ימ"ס דרום בן 11 לוחמים מחסל כמאה מחבלים, אבידה אחת לכוחותנו.</a:t>
            </a:r>
            <a:r>
              <a:rPr lang="en-US" dirty="0" smtClean="0"/>
              <a:t/>
            </a:r>
            <a:br>
              <a:rPr lang="en-US" dirty="0" smtClean="0"/>
            </a:br>
            <a:r>
              <a:rPr lang="en-US" sz="1900" dirty="0" smtClean="0">
                <a:hlinkClick r:id="rId2"/>
              </a:rPr>
              <a:t>https://www.jdn.co.il/news/2052896/</a:t>
            </a:r>
            <a:endParaRPr lang="he-IL" sz="1900" dirty="0" smtClean="0"/>
          </a:p>
          <a:p>
            <a:pPr algn="r" rtl="1"/>
            <a:r>
              <a:rPr lang="he-IL" dirty="0" smtClean="0"/>
              <a:t>קרב בשטח המסיבה ברעים כ-12 לוחמי גבעתי מחסלים ומתגברים על מאות מחבלי חמאס, בהתחלה לבדם ובהמשך עם קבלת תגבורת.</a:t>
            </a:r>
            <a:r>
              <a:rPr lang="en-US" dirty="0" smtClean="0"/>
              <a:t/>
            </a:r>
            <a:br>
              <a:rPr lang="en-US" dirty="0" smtClean="0"/>
            </a:br>
            <a:r>
              <a:rPr lang="en-US" sz="2200" dirty="0" smtClean="0">
                <a:hlinkClick r:id="rId3"/>
              </a:rPr>
              <a:t>https://www.jdn.co.il/news/2058048/</a:t>
            </a:r>
            <a:endParaRPr lang="he-IL" sz="2200" dirty="0" smtClean="0"/>
          </a:p>
          <a:p>
            <a:pPr algn="r" rtl="1"/>
            <a:r>
              <a:rPr lang="he-IL" dirty="0" smtClean="0"/>
              <a:t>קרב בקיבוץ בארי, כעשרה לוחמי ימ"מ מחסלים 60 מחבלים תוך חילוץ חטופים בקרב קשה ומורכב</a:t>
            </a:r>
            <a:r>
              <a:rPr lang="en-US" dirty="0" smtClean="0"/>
              <a:t/>
            </a:r>
            <a:br>
              <a:rPr lang="en-US" dirty="0" smtClean="0"/>
            </a:br>
            <a:r>
              <a:rPr lang="en-US" sz="1900" dirty="0" smtClean="0">
                <a:hlinkClick r:id="rId4"/>
              </a:rPr>
              <a:t>https://www.maariv.co.il/news/military/Article-1044931</a:t>
            </a:r>
            <a:endParaRPr lang="he-IL" sz="1900" dirty="0" smtClean="0"/>
          </a:p>
          <a:p>
            <a:pPr algn="r" rtl="1"/>
            <a:r>
              <a:rPr lang="he-IL" dirty="0" smtClean="0"/>
              <a:t>סגן אלוף גיא מדור יורד לבדו עם אקדח לעוטף עזה, הוא מחסל יחד עם שוטר כ-25 מחבלים בטרם נפצע.</a:t>
            </a:r>
            <a:r>
              <a:rPr lang="en-US" sz="1900" dirty="0" smtClean="0"/>
              <a:t/>
            </a:r>
            <a:br>
              <a:rPr lang="en-US" sz="1900" dirty="0" smtClean="0"/>
            </a:br>
            <a:r>
              <a:rPr lang="en-US" sz="1900" dirty="0" smtClean="0">
                <a:hlinkClick r:id="rId2"/>
              </a:rPr>
              <a:t>https://www.jdn.co.il/news/2052896/</a:t>
            </a:r>
            <a:endParaRPr lang="he-IL" sz="1900" dirty="0" smtClean="0"/>
          </a:p>
          <a:p>
            <a:pPr algn="r" rtl="1"/>
            <a:r>
              <a:rPr lang="he-IL" sz="1900" dirty="0" smtClean="0"/>
              <a:t>עוד ועוד סיפורי גבורה...סליחה לכל גיבורי ישראל שלא ציינתי.</a:t>
            </a:r>
          </a:p>
          <a:p>
            <a:pPr algn="r" rtl="1"/>
            <a:endParaRPr lang="he-IL" sz="1900" dirty="0" smtClean="0"/>
          </a:p>
          <a:p>
            <a:pPr algn="r" rtl="1"/>
            <a:endParaRPr lang="he-IL" dirty="0" smtClean="0"/>
          </a:p>
          <a:p>
            <a:pPr algn="r" rtl="1"/>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9</a:t>
            </a:fld>
            <a:endParaRPr lang="fr-FR" dirty="0"/>
          </a:p>
        </p:txBody>
      </p:sp>
      <p:sp>
        <p:nvSpPr>
          <p:cNvPr id="7" name="ZoneTexte 6"/>
          <p:cNvSpPr txBox="1"/>
          <p:nvPr/>
        </p:nvSpPr>
        <p:spPr>
          <a:xfrm>
            <a:off x="0" y="214291"/>
            <a:ext cx="2357422" cy="923330"/>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3. השוואה, מחבל החמאס מול החייל הישראלי </a:t>
            </a:r>
          </a:p>
          <a:p>
            <a:endParaRPr lang="fr-F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0" y="1071546"/>
            <a:ext cx="9001156" cy="5786454"/>
          </a:xfrm>
        </p:spPr>
        <p:txBody>
          <a:bodyPr>
            <a:normAutofit fontScale="40000" lnSpcReduction="20000"/>
          </a:bodyPr>
          <a:lstStyle/>
          <a:p>
            <a:pPr lvl="0">
              <a:defRPr/>
            </a:pPr>
            <a:r>
              <a:rPr lang="he-IL" dirty="0" smtClean="0"/>
              <a:t>קיבוץ כרם שלום כיתת הכוננות הדפה עשרות מחבלים ואיבדו שני חברים מכיתת הכוננות עד הגעת צה"ל לקראת השעה 13.00</a:t>
            </a:r>
            <a:r>
              <a:rPr lang="en-US" dirty="0" smtClean="0"/>
              <a:t/>
            </a:r>
            <a:br>
              <a:rPr lang="en-US" dirty="0" smtClean="0"/>
            </a:br>
            <a:r>
              <a:rPr lang="en-US" sz="1800" dirty="0" smtClean="0">
                <a:hlinkClick r:id="rId2"/>
              </a:rPr>
              <a:t>https://www.kan.org.il/content/kan-news/defense/572941</a:t>
            </a:r>
            <a:r>
              <a:rPr lang="en-US" dirty="0" smtClean="0">
                <a:hlinkClick r:id="rId2"/>
              </a:rPr>
              <a:t>/</a:t>
            </a:r>
            <a:endParaRPr lang="he-IL" dirty="0" smtClean="0"/>
          </a:p>
          <a:p>
            <a:pPr lvl="0">
              <a:defRPr/>
            </a:pPr>
            <a:r>
              <a:rPr lang="he-IL" dirty="0" smtClean="0"/>
              <a:t>קיבוץ חולית, 13 הרוגים, 2 נעדרים, טנק הצטרף ללחימה מאוחר יותר וחיסל את יתרת המחבלים.</a:t>
            </a:r>
          </a:p>
          <a:p>
            <a:pPr lvl="0">
              <a:buNone/>
              <a:defRPr/>
            </a:pPr>
            <a:r>
              <a:rPr lang="fr-FR" sz="1600" dirty="0" smtClean="0">
                <a:hlinkClick r:id="rId3"/>
              </a:rPr>
              <a:t>https://www.srugim.co.il/852754-%D7%AA%D7%99%D7%A2%D7%95%D7%93-%D7%9E%D7%94%D7%9C%D7%97%D7%99%D7%9E%D7%94-%D7%91%D7%97%D7%95%D7%9C%D7%99%D7%AA-%D7%93%D7%A8%D7%A1%D7%A0%D7%95-%D7%90%D7%AA-%D7%94%D7%9E%D7%97%D7%91%D7%9C%D7%99%D7%9D</a:t>
            </a:r>
            <a:endParaRPr lang="he-IL" sz="1600" dirty="0" smtClean="0"/>
          </a:p>
          <a:p>
            <a:pPr lvl="0">
              <a:defRPr/>
            </a:pPr>
            <a:r>
              <a:rPr lang="he-IL" dirty="0" smtClean="0"/>
              <a:t>קיבוץ סופה, 3 הרוגים, מחסלים מחבלים ומחזיקים כשש שעות עד הגעת סגן מפקד עוצבת אדום עם אנשי לוט"ר שכיוון אש וולקן ממסק"ר</a:t>
            </a:r>
            <a:r>
              <a:rPr lang="en-US" dirty="0" smtClean="0"/>
              <a:t/>
            </a:r>
            <a:br>
              <a:rPr lang="en-US" dirty="0" smtClean="0"/>
            </a:br>
            <a:r>
              <a:rPr lang="en-US" sz="1800" dirty="0" smtClean="0">
                <a:hlinkClick r:id="rId4"/>
              </a:rPr>
              <a:t>https://news.walla.co.il/item/3615926</a:t>
            </a:r>
            <a:r>
              <a:rPr lang="en-US" sz="1800" dirty="0" smtClean="0"/>
              <a:t/>
            </a:r>
            <a:br>
              <a:rPr lang="en-US" sz="1800" dirty="0" smtClean="0"/>
            </a:br>
            <a:r>
              <a:rPr lang="en-US" sz="1800" dirty="0" smtClean="0"/>
              <a:t> </a:t>
            </a:r>
            <a:r>
              <a:rPr lang="en-US" sz="1800" dirty="0" smtClean="0">
                <a:hlinkClick r:id="rId5"/>
              </a:rPr>
              <a:t>https://news.walla.co.il/item/3617186</a:t>
            </a:r>
            <a:endParaRPr lang="he-IL" sz="1800" dirty="0" smtClean="0"/>
          </a:p>
          <a:p>
            <a:pPr lvl="0">
              <a:defRPr/>
            </a:pPr>
            <a:r>
              <a:rPr lang="he-IL" dirty="0" smtClean="0"/>
              <a:t>ניר יצחק, טבח במשך כ-14 שעות עד הגעת יחידת לוט"ר</a:t>
            </a:r>
            <a:r>
              <a:rPr lang="en-US" dirty="0" smtClean="0"/>
              <a:t/>
            </a:r>
            <a:br>
              <a:rPr lang="en-US" dirty="0" smtClean="0"/>
            </a:br>
            <a:r>
              <a:rPr lang="en-US" sz="1800" dirty="0" smtClean="0">
                <a:hlinkClick r:id="rId6"/>
              </a:rPr>
              <a:t>https://he.wikipedia.org/wiki/%D7%94%D7%98%D7%91%D7%97_%D7%91%D7%A0%D7%99%D7%A8_%D7%99%D7%A6%D7%97%D7%A7</a:t>
            </a:r>
            <a:endParaRPr lang="he-IL" sz="1800" dirty="0" smtClean="0"/>
          </a:p>
          <a:p>
            <a:pPr lvl="0">
              <a:defRPr/>
            </a:pPr>
            <a:r>
              <a:rPr lang="he-IL" dirty="0" smtClean="0"/>
              <a:t>ניר עוז, טבח יותר מ-100 נרצחים, נעדרים וחטופים</a:t>
            </a:r>
            <a:r>
              <a:rPr lang="en-US" dirty="0" smtClean="0"/>
              <a:t/>
            </a:r>
            <a:br>
              <a:rPr lang="en-US" dirty="0" smtClean="0"/>
            </a:br>
            <a:r>
              <a:rPr lang="en-US" dirty="0" smtClean="0"/>
              <a:t> </a:t>
            </a:r>
            <a:r>
              <a:rPr lang="en-US" dirty="0" smtClean="0">
                <a:hlinkClick r:id="rId7"/>
              </a:rPr>
              <a:t>https://www.ynet.co.il/news/article/rkbtg11twt</a:t>
            </a:r>
            <a:endParaRPr lang="he-IL" dirty="0" smtClean="0"/>
          </a:p>
          <a:p>
            <a:pPr lvl="0">
              <a:defRPr/>
            </a:pPr>
            <a:r>
              <a:rPr lang="he-IL" dirty="0" smtClean="0"/>
              <a:t>כפר עזה, טבח יותר מ-70 נרצחים, נעדרים וחטופים, יחידת הגדעונים מחלצת משפחה ומחסלת מחבלים.  </a:t>
            </a:r>
          </a:p>
          <a:p>
            <a:pPr lvl="0">
              <a:defRPr/>
            </a:pPr>
            <a:r>
              <a:rPr lang="he-IL" dirty="0" smtClean="0"/>
              <a:t>קיבוץ מגן כיתת הכוננות מצילה את התושבים.</a:t>
            </a:r>
            <a:r>
              <a:rPr lang="en-US" dirty="0" smtClean="0"/>
              <a:t/>
            </a:r>
            <a:br>
              <a:rPr lang="en-US" dirty="0" smtClean="0"/>
            </a:br>
            <a:r>
              <a:rPr lang="en-US" dirty="0" smtClean="0"/>
              <a:t> </a:t>
            </a:r>
            <a:r>
              <a:rPr lang="en-US" dirty="0" smtClean="0">
                <a:hlinkClick r:id="rId8"/>
              </a:rPr>
              <a:t>https://www.inn.co.il/news/617128</a:t>
            </a:r>
            <a:endParaRPr lang="he-IL" dirty="0" smtClean="0"/>
          </a:p>
          <a:p>
            <a:pPr lvl="0">
              <a:defRPr/>
            </a:pPr>
            <a:r>
              <a:rPr lang="he-IL" dirty="0" smtClean="0"/>
              <a:t>קיבוץ נירים, 5 נרצחו, כיתת הכוננות שהם 4 מצילים את הקיבוץ. ב-11.30 מסוק קרב מציע סיוע.</a:t>
            </a:r>
          </a:p>
          <a:p>
            <a:pPr lvl="0">
              <a:buNone/>
              <a:defRPr/>
            </a:pPr>
            <a:r>
              <a:rPr lang="fr-FR" dirty="0" smtClean="0">
                <a:hlinkClick r:id="rId9"/>
              </a:rPr>
              <a:t>https://news.walla.co.il/item/3616583</a:t>
            </a:r>
            <a:endParaRPr lang="he-IL" dirty="0" smtClean="0"/>
          </a:p>
          <a:p>
            <a:pPr lvl="0">
              <a:defRPr/>
            </a:pPr>
            <a:r>
              <a:rPr lang="he-IL" dirty="0" smtClean="0"/>
              <a:t>עין השלושה, טבח, נשלט על ידי המחבלים במשך 7 שעות.</a:t>
            </a:r>
            <a:r>
              <a:rPr lang="en-US" dirty="0" smtClean="0"/>
              <a:t/>
            </a:r>
            <a:br>
              <a:rPr lang="en-US" dirty="0" smtClean="0"/>
            </a:br>
            <a:r>
              <a:rPr lang="en-US" dirty="0" smtClean="0"/>
              <a:t> </a:t>
            </a:r>
            <a:r>
              <a:rPr lang="en-US" dirty="0" smtClean="0">
                <a:hlinkClick r:id="rId10"/>
              </a:rPr>
              <a:t>https://news.walla.co.il/item/3614964</a:t>
            </a:r>
            <a:r>
              <a:rPr lang="en-US" dirty="0" smtClean="0"/>
              <a:t/>
            </a:r>
            <a:br>
              <a:rPr lang="en-US" dirty="0" smtClean="0"/>
            </a:br>
            <a:r>
              <a:rPr lang="en-US" dirty="0" smtClean="0"/>
              <a:t> </a:t>
            </a:r>
            <a:r>
              <a:rPr lang="en-US" dirty="0" smtClean="0">
                <a:hlinkClick r:id="rId11"/>
              </a:rPr>
              <a:t>https://www.inn.co.il/news/616290</a:t>
            </a:r>
            <a:endParaRPr lang="he-IL" dirty="0" smtClean="0"/>
          </a:p>
          <a:p>
            <a:pPr lvl="0">
              <a:defRPr/>
            </a:pPr>
            <a:r>
              <a:rPr lang="he-IL" dirty="0" smtClean="0"/>
              <a:t>קיבוץ כיסופים, כוח גולני מהבסיס הסמוך בן כ-22 נחלץ להגן על הקיבוץ, קרב קשה עם עשרות מחבלים, 7 חללי גולני, 8 נרצחים וכ-4 חטופים.</a:t>
            </a:r>
            <a:r>
              <a:rPr lang="en-US" dirty="0" smtClean="0"/>
              <a:t/>
            </a:r>
            <a:br>
              <a:rPr lang="en-US" dirty="0" smtClean="0"/>
            </a:br>
            <a:r>
              <a:rPr lang="en-US" dirty="0" smtClean="0"/>
              <a:t> </a:t>
            </a:r>
            <a:r>
              <a:rPr lang="en-US" dirty="0" smtClean="0">
                <a:hlinkClick r:id="rId12"/>
              </a:rPr>
              <a:t>https://news.walla.co.il/item/3616200</a:t>
            </a:r>
            <a:endParaRPr lang="he-IL" dirty="0" smtClean="0"/>
          </a:p>
          <a:p>
            <a:pPr lvl="0">
              <a:defRPr/>
            </a:pPr>
            <a:endParaRPr lang="he-IL" dirty="0" smtClean="0"/>
          </a:p>
          <a:p>
            <a:pPr lvl="0">
              <a:defRPr/>
            </a:pPr>
            <a:r>
              <a:rPr lang="he-IL" dirty="0" smtClean="0"/>
              <a:t>קיבוץ רעים, כיתת הכוננות בת 6 לוחמים מצילה את הקיבוץ, נרצחים ונעדרים בודדים.</a:t>
            </a:r>
            <a:r>
              <a:rPr lang="en-US" dirty="0" smtClean="0"/>
              <a:t/>
            </a:r>
            <a:br>
              <a:rPr lang="en-US" dirty="0" smtClean="0"/>
            </a:br>
            <a:r>
              <a:rPr lang="en-US" dirty="0" smtClean="0"/>
              <a:t> </a:t>
            </a:r>
            <a:r>
              <a:rPr lang="en-US" dirty="0" smtClean="0">
                <a:hlinkClick r:id="rId13"/>
              </a:rPr>
              <a:t>https://www.davar1.co.il/454834/</a:t>
            </a:r>
            <a:endParaRPr lang="he-IL" dirty="0" smtClean="0"/>
          </a:p>
          <a:p>
            <a:pPr lvl="0">
              <a:defRPr/>
            </a:pPr>
            <a:r>
              <a:rPr lang="he-IL" dirty="0" smtClean="0"/>
              <a:t>קיבוץ בארי, נרצחו יותר ממאה תושבים ונלקחו בשבי מספר רב, עד אשר מספר רב של יחידות מגיעות, ימ"מ, מטכ"ל </a:t>
            </a:r>
          </a:p>
          <a:p>
            <a:pPr lvl="0">
              <a:buNone/>
              <a:defRPr/>
            </a:pPr>
            <a:r>
              <a:rPr lang="en-US" dirty="0" smtClean="0"/>
              <a:t/>
            </a:r>
            <a:br>
              <a:rPr lang="en-US" dirty="0" smtClean="0"/>
            </a:br>
            <a:r>
              <a:rPr lang="he-IL" sz="5000" b="1" dirty="0" smtClean="0">
                <a:solidFill>
                  <a:srgbClr val="339933"/>
                </a:solidFill>
              </a:rPr>
              <a:t>קרי במחצית הקיבוצים שהובאו כאן מבארי ודרומה, כוחות אפסים מצליחים להדוף עשרות מחבלים לרוב ללא סיוע במשך כ-7 שעות.</a:t>
            </a:r>
            <a:endParaRPr lang="fr-FR" b="1" dirty="0" smtClean="0">
              <a:solidFill>
                <a:srgbClr val="339933"/>
              </a:solidFill>
            </a:endParaRPr>
          </a:p>
          <a:p>
            <a:endParaRPr lang="fr-FR" dirty="0"/>
          </a:p>
        </p:txBody>
      </p:sp>
      <p:sp>
        <p:nvSpPr>
          <p:cNvPr id="3" name="Titre 2"/>
          <p:cNvSpPr>
            <a:spLocks noGrp="1"/>
          </p:cNvSpPr>
          <p:nvPr>
            <p:ph type="title"/>
          </p:nvPr>
        </p:nvSpPr>
        <p:spPr>
          <a:xfrm>
            <a:off x="2500298" y="142852"/>
            <a:ext cx="5643602" cy="1274786"/>
          </a:xfrm>
        </p:spPr>
        <p:txBody>
          <a:bodyPr>
            <a:normAutofit fontScale="90000"/>
          </a:bodyPr>
          <a:lstStyle/>
          <a:p>
            <a:pPr lvl="0"/>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השוואה בן הלוחם הישראלי למחבל החמאס</a:t>
            </a:r>
            <a:r>
              <a:rPr lang="fr-FR"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r>
            <a:br>
              <a:rPr lang="fr-FR"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10</a:t>
            </a:fld>
            <a:endParaRPr lang="fr-FR" dirty="0"/>
          </a:p>
        </p:txBody>
      </p:sp>
      <p:sp>
        <p:nvSpPr>
          <p:cNvPr id="5" name="Espace réservé du contenu 2"/>
          <p:cNvSpPr txBox="1">
            <a:spLocks/>
          </p:cNvSpPr>
          <p:nvPr/>
        </p:nvSpPr>
        <p:spPr>
          <a:xfrm>
            <a:off x="285720" y="1142984"/>
            <a:ext cx="8643998" cy="5572164"/>
          </a:xfrm>
          <a:prstGeom prst="rect">
            <a:avLst/>
          </a:prstGeom>
        </p:spPr>
        <p:txBody>
          <a:bodyPr vert="horz" lIns="91440" tIns="45720" rIns="91440" bIns="45720" rtlCol="0">
            <a:normAutofit/>
          </a:bodyPr>
          <a:lstStyle/>
          <a:p>
            <a:pPr marL="342900" marR="0" lvl="0" indent="-342900" algn="r" defTabSz="914400" rtl="1" eaLnBrk="1" fontAlgn="auto" latinLnBrk="0" hangingPunct="1">
              <a:lnSpc>
                <a:spcPct val="100000"/>
              </a:lnSpc>
              <a:spcBef>
                <a:spcPct val="20000"/>
              </a:spcBef>
              <a:spcAft>
                <a:spcPts val="0"/>
              </a:spcAft>
              <a:buClrTx/>
              <a:buSzTx/>
              <a:buFont typeface="Arial" pitchFamily="34" charset="0"/>
              <a:buChar char="•"/>
              <a:tabLst/>
              <a:defRPr/>
            </a:pPr>
            <a:endParaRPr kumimoji="0" lang="fr-FR" sz="3200" b="1" i="0" u="none" strike="noStrike" kern="1200" cap="none" spc="0" normalizeH="0" baseline="0" noProof="0" dirty="0">
              <a:ln>
                <a:noFill/>
              </a:ln>
              <a:solidFill>
                <a:srgbClr val="339933"/>
              </a:solidFill>
              <a:effectLst/>
              <a:uLnTx/>
              <a:uFillTx/>
              <a:latin typeface="+mn-lt"/>
              <a:ea typeface="+mn-ea"/>
              <a:cs typeface="+mn-cs"/>
            </a:endParaRPr>
          </a:p>
        </p:txBody>
      </p:sp>
      <p:sp>
        <p:nvSpPr>
          <p:cNvPr id="6" name="Espace réservé du numéro de diapositive 3"/>
          <p:cNvSpPr txBox="1">
            <a:spLocks/>
          </p:cNvSpPr>
          <p:nvPr/>
        </p:nvSpPr>
        <p:spPr>
          <a:xfrm>
            <a:off x="6553200" y="63563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EC9777DB-6238-4F05-ABCF-CC7ECAB33961}" type="slidenum">
              <a:rPr kumimoji="0" lang="fr-FR"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fr-FR"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7" name="Titre 1"/>
          <p:cNvSpPr txBox="1">
            <a:spLocks/>
          </p:cNvSpPr>
          <p:nvPr/>
        </p:nvSpPr>
        <p:spPr>
          <a:xfrm>
            <a:off x="0" y="500042"/>
            <a:ext cx="9286940" cy="642918"/>
          </a:xfrm>
          <a:prstGeom prst="rect">
            <a:avLst/>
          </a:prstGeom>
        </p:spPr>
        <p:txBody>
          <a:bodyPr vert="horz" lIns="91440" tIns="45720" rIns="91440" bIns="45720" rtlCol="0" anchor="ctr">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endParaRPr kumimoji="0" lang="fr-FR" sz="4000" b="1" i="0" u="none" strike="noStrike" kern="1200" cap="none" spc="0" normalizeH="0" baseline="0" noProof="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uLnTx/>
              <a:uFillTx/>
              <a:latin typeface="+mn-lt"/>
              <a:ea typeface="+mn-ea"/>
              <a:cs typeface="+mn-cs"/>
            </a:endParaRPr>
          </a:p>
        </p:txBody>
      </p:sp>
      <p:sp>
        <p:nvSpPr>
          <p:cNvPr id="8" name="ZoneTexte 7"/>
          <p:cNvSpPr txBox="1"/>
          <p:nvPr/>
        </p:nvSpPr>
        <p:spPr>
          <a:xfrm>
            <a:off x="0" y="0"/>
            <a:ext cx="2357422" cy="923330"/>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3. השוואה, מחבל החמאס מול החייל הישראלי </a:t>
            </a:r>
          </a:p>
          <a:p>
            <a:endParaRPr lang="fr-F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גרסת המערכת </a:t>
            </a:r>
            <a:r>
              <a:rPr lang="he-IL" sz="1800" dirty="0" smtClean="0"/>
              <a:t/>
            </a:r>
            <a:br>
              <a:rPr lang="he-IL" sz="1800" dirty="0" smtClean="0"/>
            </a:br>
            <a:r>
              <a:rPr lang="he-IL" sz="1800" dirty="0" smtClean="0"/>
              <a:t/>
            </a:r>
            <a:br>
              <a:rPr lang="he-IL" sz="1800" dirty="0" smtClean="0"/>
            </a:b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11</a:t>
            </a:fld>
            <a:endParaRPr lang="fr-FR" dirty="0"/>
          </a:p>
        </p:txBody>
      </p:sp>
      <p:pic>
        <p:nvPicPr>
          <p:cNvPr id="5" name="Image 4" descr="koah tekila Capture d’écran 2023-10-22 à 21.53.40.png"/>
          <p:cNvPicPr>
            <a:picLocks noChangeAspect="1"/>
          </p:cNvPicPr>
          <p:nvPr/>
        </p:nvPicPr>
        <p:blipFill>
          <a:blip r:embed="rId3"/>
          <a:stretch>
            <a:fillRect/>
          </a:stretch>
        </p:blipFill>
        <p:spPr>
          <a:xfrm>
            <a:off x="4807945" y="2143116"/>
            <a:ext cx="4336055" cy="3292794"/>
          </a:xfrm>
          <a:prstGeom prst="rect">
            <a:avLst/>
          </a:prstGeom>
        </p:spPr>
      </p:pic>
      <p:pic>
        <p:nvPicPr>
          <p:cNvPr id="6" name="be4 aharahat matsav yadehu telegram-cloud-document-4-5881789830190337904.mp4">
            <a:hlinkClick r:id="" action="ppaction://media"/>
          </p:cNvPr>
          <p:cNvPicPr>
            <a:picLocks noRot="1" noChangeAspect="1"/>
          </p:cNvPicPr>
          <p:nvPr>
            <a:videoFile r:link="rId1"/>
          </p:nvPr>
        </p:nvPicPr>
        <p:blipFill>
          <a:blip r:embed="rId4"/>
          <a:stretch>
            <a:fillRect/>
          </a:stretch>
        </p:blipFill>
        <p:spPr>
          <a:xfrm>
            <a:off x="142844" y="2000240"/>
            <a:ext cx="4643470" cy="3482603"/>
          </a:xfrm>
          <a:prstGeom prst="rect">
            <a:avLst/>
          </a:prstGeom>
        </p:spPr>
      </p:pic>
      <p:sp>
        <p:nvSpPr>
          <p:cNvPr id="7" name="ZoneTexte 6"/>
          <p:cNvSpPr txBox="1"/>
          <p:nvPr/>
        </p:nvSpPr>
        <p:spPr>
          <a:xfrm>
            <a:off x="0" y="214291"/>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4. הגרסה הרשמית: מחדל</a:t>
            </a:r>
          </a:p>
          <a:p>
            <a:endParaRPr lang="fr-FR" dirty="0"/>
          </a:p>
        </p:txBody>
      </p:sp>
      <p:sp>
        <p:nvSpPr>
          <p:cNvPr id="8" name="ZoneTexte 7"/>
          <p:cNvSpPr txBox="1"/>
          <p:nvPr/>
        </p:nvSpPr>
        <p:spPr>
          <a:xfrm>
            <a:off x="3571868" y="5715016"/>
            <a:ext cx="3377848" cy="646331"/>
          </a:xfrm>
          <a:prstGeom prst="rect">
            <a:avLst/>
          </a:prstGeom>
          <a:noFill/>
        </p:spPr>
        <p:txBody>
          <a:bodyPr wrap="none" rtlCol="0">
            <a:spAutoFit/>
          </a:bodyPr>
          <a:lstStyle/>
          <a:p>
            <a:r>
              <a:rPr lang="fr-FR" dirty="0" smtClean="0">
                <a:hlinkClick r:id="rId5"/>
              </a:rPr>
              <a:t>https://t.me/newsil_tme/103578</a:t>
            </a:r>
            <a:endParaRPr lang="fr-FR" dirty="0" smtClean="0"/>
          </a:p>
          <a:p>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p:cTn id="12"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1214422"/>
            <a:ext cx="8229600" cy="1143000"/>
          </a:xfrm>
        </p:spPr>
        <p:txBody>
          <a:bodyPr>
            <a:normAutofit fontScale="90000"/>
          </a:bodyPr>
          <a:lstStyle/>
          <a:p>
            <a:pPr>
              <a:lnSpc>
                <a:spcPts val="3900"/>
              </a:lnSpc>
            </a:pPr>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גרסת המערכת: </a:t>
            </a:r>
            <a:r>
              <a:rPr lang="he-IL" sz="4000" dirty="0" smtClean="0"/>
              <a:t>שתו לי אכלו לי, הש"ג ומפקד האוגדה אשמים..</a:t>
            </a:r>
            <a:r>
              <a:rPr lang="en-US" sz="4000" dirty="0" smtClean="0"/>
              <a:t/>
            </a:r>
            <a:br>
              <a:rPr lang="en-US" sz="4000" dirty="0" smtClean="0"/>
            </a:br>
            <a:r>
              <a:rPr lang="he-IL" sz="4000" dirty="0" smtClean="0"/>
              <a:t>התחקיר נגמר, סעו לשלום וכנסו לעזה</a:t>
            </a:r>
            <a:r>
              <a:rPr lang="fr-FR" sz="4000" dirty="0" smtClean="0"/>
              <a:t> </a:t>
            </a:r>
            <a:r>
              <a:rPr lang="he-IL" sz="1800" dirty="0" smtClean="0"/>
              <a:t/>
            </a:r>
            <a:br>
              <a:rPr lang="he-IL" sz="1800" dirty="0" smtClean="0"/>
            </a:br>
            <a:r>
              <a:rPr lang="he-IL" sz="1800" dirty="0" smtClean="0"/>
              <a:t/>
            </a:r>
            <a:br>
              <a:rPr lang="he-IL" sz="1800" dirty="0" smtClean="0"/>
            </a:br>
            <a:endParaRPr lang="fr-FR" sz="1800" dirty="0"/>
          </a:p>
        </p:txBody>
      </p:sp>
      <p:sp>
        <p:nvSpPr>
          <p:cNvPr id="3" name="Espace réservé du contenu 2"/>
          <p:cNvSpPr>
            <a:spLocks noGrp="1"/>
          </p:cNvSpPr>
          <p:nvPr>
            <p:ph idx="1"/>
          </p:nvPr>
        </p:nvSpPr>
        <p:spPr>
          <a:xfrm>
            <a:off x="500034" y="2071678"/>
            <a:ext cx="8229600" cy="4525963"/>
          </a:xfrm>
        </p:spPr>
        <p:txBody>
          <a:bodyPr>
            <a:normAutofit fontScale="40000" lnSpcReduction="20000"/>
          </a:bodyPr>
          <a:lstStyle/>
          <a:p>
            <a:pPr algn="r" rtl="1"/>
            <a:r>
              <a:rPr lang="he-IL" dirty="0" smtClean="0"/>
              <a:t>"מערך הגנת הגבול מול עזה כלל כמאה עמדות רואה-יורה תוצרת רפאל, על כל אחת מהן מותקן מקלע 0.3 מ״מ עם מכ״מ ואופטיקה. העמדות האלו היו מחוברות למערכת </a:t>
            </a:r>
            <a:r>
              <a:rPr lang="fr-FR" dirty="0" smtClean="0"/>
              <a:t>MARS </a:t>
            </a:r>
            <a:r>
              <a:rPr lang="he-IL" dirty="0" smtClean="0"/>
              <a:t>של אלביט, עמה עבדו התצפיתניות בחמ״ל מבוטן. כאשר זוהתה תנועה קרוב לגבול, התצפיתנית הייתה עושה נוהל מעצר חשוד באמצעות ציוד כריזה מותקן על מגדל הרואה יורה, ובמידת הצורך - יורה.</a:t>
            </a:r>
          </a:p>
          <a:p>
            <a:pPr algn="r" rtl="1"/>
            <a:r>
              <a:rPr lang="he-IL" b="1" dirty="0" smtClean="0"/>
              <a:t>חשבו שזו תקלה טכנית? </a:t>
            </a:r>
            <a:endParaRPr lang="he-IL" dirty="0" smtClean="0"/>
          </a:p>
          <a:p>
            <a:pPr algn="r" rtl="1"/>
            <a:r>
              <a:rPr lang="he-IL" dirty="0" smtClean="0"/>
              <a:t>ביום שבת ב6:30 בבוקר לערך, חמאס שיגר, על פרסומים, כ-140-150 </a:t>
            </a:r>
            <a:r>
              <a:rPr lang="he-IL" b="1" dirty="0" smtClean="0">
                <a:solidFill>
                  <a:srgbClr val="FF0000"/>
                </a:solidFill>
              </a:rPr>
              <a:t>רחפנים עם פצצות, ובו זמנית הצליח להשבית את כל עמדות הרואה יורה בקו</a:t>
            </a:r>
            <a:r>
              <a:rPr lang="he-IL" dirty="0" smtClean="0"/>
              <a:t>. לא נורתה יריה אחת ממאה עמדות. אחרי סיכול הרואה יורה, </a:t>
            </a:r>
            <a:r>
              <a:rPr lang="he-IL" b="1" dirty="0" smtClean="0">
                <a:solidFill>
                  <a:srgbClr val="FF0000"/>
                </a:solidFill>
              </a:rPr>
              <a:t>בוצע ירי לעבר 22 מצלמות </a:t>
            </a:r>
            <a:r>
              <a:rPr lang="fr-FR" b="1" dirty="0" smtClean="0">
                <a:solidFill>
                  <a:srgbClr val="FF0000"/>
                </a:solidFill>
              </a:rPr>
              <a:t>MARS </a:t>
            </a:r>
            <a:r>
              <a:rPr lang="he-IL" b="1" dirty="0" smtClean="0">
                <a:solidFill>
                  <a:srgbClr val="FF0000"/>
                </a:solidFill>
              </a:rPr>
              <a:t> נוספות לאורך הגבול שהיוו את ״העיניים״ של התצפיתניות באוגדה</a:t>
            </a:r>
            <a:r>
              <a:rPr lang="he-IL" dirty="0" smtClean="0"/>
              <a:t> -  ושל כל צה״ל לגבי המתרחש בעוטף עזה. המסכים חשכו. </a:t>
            </a:r>
          </a:p>
          <a:p>
            <a:pPr algn="r" rtl="1"/>
            <a:r>
              <a:rPr lang="he-IL" dirty="0" smtClean="0"/>
              <a:t>בחמ״לים מרוחקים ובבור בקרייה, ככל הנראה </a:t>
            </a:r>
            <a:r>
              <a:rPr lang="he-IL" b="1" dirty="0" smtClean="0">
                <a:solidFill>
                  <a:srgbClr val="FF0000"/>
                </a:solidFill>
              </a:rPr>
              <a:t>חשבו כי מדובר בתקלה טכנית וחיכו לטכנאי שיתקן </a:t>
            </a:r>
            <a:r>
              <a:rPr lang="he-IL" dirty="0" smtClean="0"/>
              <a:t>את המערכת. אף אחד לא דמיין שבאותן דקות, רכבי טויוטה ואופנועים, עמוסים בקומנדו של חמאס, פרץ את הגבול ושועט לעבר מוצבי צה״ל ויישובי העוטף. "</a:t>
            </a:r>
          </a:p>
          <a:p>
            <a:pPr algn="r" rtl="1"/>
            <a:r>
              <a:rPr lang="he-IL" dirty="0" smtClean="0"/>
              <a:t>יחידת הקומנדו של חמאס, הנוחבה, הגיעה לאחר חודשים של אימון השתלטות על מוצבי צה״ל. חלק מהאימונים היו גלויים לצה״ל ונערכו במתקני חמאס בעזה. </a:t>
            </a:r>
            <a:r>
              <a:rPr lang="he-IL" b="1" dirty="0" smtClean="0">
                <a:solidFill>
                  <a:srgbClr val="FF0000"/>
                </a:solidFill>
              </a:rPr>
              <a:t>מחבלי חמאס פרצו את הגדר, שיתקו טנקים של צה״ל שהיו בפתיחת ציר ושעטו במהירות למוצבים</a:t>
            </a:r>
            <a:r>
              <a:rPr lang="he-IL" dirty="0" smtClean="0"/>
              <a:t>. סופה, רעים, נחל עוז וארז. </a:t>
            </a:r>
          </a:p>
          <a:p>
            <a:pPr algn="r" rtl="1"/>
            <a:r>
              <a:rPr lang="he-IL" dirty="0" smtClean="0"/>
              <a:t>החיילים המעטים, ככל הנראה 300-400 חייל לכל היותר, לפחות שליש מהם תצפיתניות ללא הכשרה קרבית, היו חסרי סיכוי. לוחמים בבסיסים הממוגנים נלקחו בשבי ונהרגו בבגדים תחתונים.</a:t>
            </a:r>
          </a:p>
          <a:p>
            <a:pPr algn="r" rtl="1"/>
            <a:r>
              <a:rPr lang="he-IL" b="1" dirty="0" smtClean="0">
                <a:solidFill>
                  <a:srgbClr val="FF0000"/>
                </a:solidFill>
              </a:rPr>
              <a:t>המחבלים חדרו לבסיסים, שיתקו את חדרי התקשוב וכיבו לצה״ל את התקשורת בעוטף. אף אחד לא ידע מה הולך בעוטף</a:t>
            </a:r>
            <a:r>
              <a:rPr lang="he-IL" dirty="0" smtClean="0"/>
              <a:t>. התקשורת בין העוטף לשאר אזורי הארץ, מזרחית וצפונית לעוטף עזה - נותקה. קונספציית צי״ד - </a:t>
            </a:r>
            <a:r>
              <a:rPr lang="he-IL" sz="3500" b="1" u="sng" dirty="0" smtClean="0">
                <a:solidFill>
                  <a:srgbClr val="FF0000"/>
                </a:solidFill>
              </a:rPr>
              <a:t>צבא יבשה דיגיטלי וצה״ל מקושר - קרסה לחלוטין אחרי חצי שעה</a:t>
            </a:r>
            <a:r>
              <a:rPr lang="he-IL" sz="3500" u="sng" dirty="0" smtClean="0"/>
              <a:t> </a:t>
            </a:r>
            <a:r>
              <a:rPr lang="he-IL" dirty="0" smtClean="0"/>
              <a:t>- שעה לחימה. גם כוחות לחימה של צה״ל ומשטרה שהגיעו עצמאית לעוטף, פעלו ללא סנכרון. </a:t>
            </a:r>
            <a:r>
              <a:rPr lang="he-IL" b="1" dirty="0" smtClean="0">
                <a:solidFill>
                  <a:srgbClr val="FF0000"/>
                </a:solidFill>
              </a:rPr>
              <a:t>לא הייתה תקשורת.</a:t>
            </a:r>
            <a:r>
              <a:rPr lang="he-IL" dirty="0" smtClean="0"/>
              <a:t>  </a:t>
            </a:r>
          </a:p>
          <a:p>
            <a:pPr algn="r" rtl="1"/>
            <a:r>
              <a:rPr lang="he-IL" dirty="0" smtClean="0"/>
              <a:t>הסיבה שהבלונים לא היו, קשורה לטעות של צה״ל בהפעלתם, מספר חודשים לפני יום שבת האחרון. היה מזג אוויר לא מתאים להפעלת בלון, צה״ל התעקש, </a:t>
            </a:r>
            <a:r>
              <a:rPr lang="he-IL" b="1" dirty="0" smtClean="0">
                <a:solidFill>
                  <a:srgbClr val="FF0000"/>
                </a:solidFill>
              </a:rPr>
              <a:t>שלושת הבלונים ניזוקו, וצה״ל סירב לתקן אותם.</a:t>
            </a:r>
            <a:r>
              <a:rPr lang="he-IL" dirty="0" smtClean="0"/>
              <a:t> </a:t>
            </a:r>
          </a:p>
          <a:p>
            <a:pPr algn="r" rtl="1"/>
            <a:r>
              <a:rPr lang="he-IL" dirty="0" smtClean="0"/>
              <a:t>גם כוחות לחימה של צה״ל ומשטרה שהגיעו עצמאית לעוטף, פעלו ללא סנכרון. לא הייתה תקשורת.  </a:t>
            </a:r>
          </a:p>
          <a:p>
            <a:pPr algn="r" rtl="1"/>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12</a:t>
            </a:fld>
            <a:endParaRPr lang="fr-FR" dirty="0"/>
          </a:p>
        </p:txBody>
      </p:sp>
      <p:sp>
        <p:nvSpPr>
          <p:cNvPr id="5" name="ZoneTexte 4"/>
          <p:cNvSpPr txBox="1"/>
          <p:nvPr/>
        </p:nvSpPr>
        <p:spPr>
          <a:xfrm>
            <a:off x="0" y="214291"/>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4. הגרסה הרשמית: מחדל</a:t>
            </a:r>
          </a:p>
          <a:p>
            <a:endParaRPr lang="fr-FR" dirty="0"/>
          </a:p>
        </p:txBody>
      </p:sp>
      <p:sp>
        <p:nvSpPr>
          <p:cNvPr id="6" name="Rectangle 5"/>
          <p:cNvSpPr/>
          <p:nvPr/>
        </p:nvSpPr>
        <p:spPr>
          <a:xfrm>
            <a:off x="4143372" y="6286520"/>
            <a:ext cx="4685963" cy="369332"/>
          </a:xfrm>
          <a:prstGeom prst="rect">
            <a:avLst/>
          </a:prstGeom>
        </p:spPr>
        <p:txBody>
          <a:bodyPr wrap="none">
            <a:spAutoFit/>
          </a:bodyPr>
          <a:lstStyle/>
          <a:p>
            <a:r>
              <a:rPr lang="fr-FR" dirty="0" smtClean="0">
                <a:hlinkClick r:id="rId2"/>
              </a:rPr>
              <a:t> https://www.israeldefense.co.il/node/59910 </a:t>
            </a:r>
            <a:endParaRPr lang="fr-F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57200" y="1600200"/>
            <a:ext cx="8229600" cy="4829196"/>
          </a:xfrm>
        </p:spPr>
        <p:txBody>
          <a:bodyPr>
            <a:normAutofit fontScale="55000" lnSpcReduction="20000"/>
          </a:bodyPr>
          <a:lstStyle/>
          <a:p>
            <a:pPr algn="r"/>
            <a:r>
              <a:rPr lang="he-IL" dirty="0" smtClean="0"/>
              <a:t>שר המודיעין המצרי התריע בפני לשכת ראש הממשלה כי מתארגנת פלישה של חמאס</a:t>
            </a:r>
          </a:p>
          <a:p>
            <a:pPr algn="l" rtl="0">
              <a:buNone/>
            </a:pPr>
            <a:r>
              <a:rPr lang="fr-FR" sz="2200" dirty="0" smtClean="0">
                <a:hlinkClick r:id="rId2"/>
              </a:rPr>
              <a:t> https://www.mako.co.il/news-military/6361323ddea5a810/Article-b21f71188a41b81026.htm</a:t>
            </a:r>
            <a:endParaRPr lang="fr-FR" sz="2200" dirty="0" smtClean="0"/>
          </a:p>
          <a:p>
            <a:pPr algn="l" rtl="0">
              <a:buNone/>
            </a:pPr>
            <a:r>
              <a:rPr lang="fr-FR" sz="2200" dirty="0" smtClean="0">
                <a:hlinkClick r:id="rId3"/>
              </a:rPr>
              <a:t>https://news.walla.co.il/item/3614796</a:t>
            </a:r>
            <a:endParaRPr lang="fr-FR" sz="2200" dirty="0" smtClean="0"/>
          </a:p>
          <a:p>
            <a:pPr algn="r" rtl="1">
              <a:buNone/>
            </a:pPr>
            <a:endParaRPr lang="he-IL" dirty="0" smtClean="0"/>
          </a:p>
          <a:p>
            <a:pPr algn="r" rtl="1"/>
            <a:r>
              <a:rPr lang="he-IL" dirty="0" smtClean="0"/>
              <a:t>גורמים בכירים בארה"ב מאשרים כי מצרים אכן התריע</a:t>
            </a:r>
          </a:p>
          <a:p>
            <a:pPr algn="l" rtl="0">
              <a:buNone/>
            </a:pPr>
            <a:r>
              <a:rPr lang="fr-FR" sz="2500" dirty="0" smtClean="0">
                <a:hlinkClick r:id="rId4"/>
              </a:rPr>
              <a:t>https://hebrewnews.com/article/56893</a:t>
            </a:r>
            <a:endParaRPr lang="fr-FR" sz="2500" dirty="0" smtClean="0"/>
          </a:p>
          <a:p>
            <a:pPr algn="r" rtl="1">
              <a:buNone/>
            </a:pPr>
            <a:endParaRPr lang="he-IL" dirty="0" smtClean="0"/>
          </a:p>
          <a:p>
            <a:pPr algn="r" rtl="1"/>
            <a:r>
              <a:rPr lang="he-IL" dirty="0" smtClean="0"/>
              <a:t>אזרח חובב רדיו האזין לחמאס ודיווח למערכת הביטחון על הפלישה המתוכנת, רשיונו נשלל.</a:t>
            </a:r>
          </a:p>
          <a:p>
            <a:pPr algn="r" rtl="1"/>
            <a:r>
              <a:rPr lang="he-IL" dirty="0" smtClean="0"/>
              <a:t>תצפיתניות דיווחו ודיווחו שוב על אימוני החמאס לפרוץ את הגדר ועוד</a:t>
            </a:r>
          </a:p>
          <a:p>
            <a:pPr algn="r" rtl="1"/>
            <a:r>
              <a:rPr lang="he-IL" dirty="0" smtClean="0"/>
              <a:t>דיווח בערוץ 12 כאמור:</a:t>
            </a:r>
            <a:r>
              <a:rPr lang="en-US" dirty="0" smtClean="0"/>
              <a:t/>
            </a:r>
            <a:br>
              <a:rPr lang="en-US" dirty="0" smtClean="0"/>
            </a:br>
            <a:r>
              <a:rPr lang="he-IL" dirty="0" smtClean="0"/>
              <a:t>- התקיימה הערכת מצב ב-4 לפנות בוקר של ראשי מערכת הביטחון כי מחבלים ינסו לפשוט ולהשתלט על ישוב לחטוף אזרחים.</a:t>
            </a:r>
            <a:r>
              <a:rPr lang="en-US" dirty="0" smtClean="0"/>
              <a:t/>
            </a:r>
            <a:br>
              <a:rPr lang="en-US" dirty="0" smtClean="0"/>
            </a:br>
            <a:r>
              <a:rPr lang="he-IL" dirty="0" smtClean="0"/>
              <a:t>- שב"כ הוריד צוות טקילה לשטח</a:t>
            </a:r>
            <a:r>
              <a:rPr lang="en-US" dirty="0" smtClean="0"/>
              <a:t/>
            </a:r>
            <a:br>
              <a:rPr lang="en-US" dirty="0" smtClean="0"/>
            </a:br>
            <a:r>
              <a:rPr lang="he-IL" dirty="0" smtClean="0"/>
              <a:t>- צה"ל לא עשה דבר והאוגדה לא עדכנה את החיילים בבסיס.</a:t>
            </a:r>
          </a:p>
          <a:p>
            <a:pPr algn="r" rtl="1"/>
            <a:r>
              <a:rPr lang="he-IL" dirty="0" smtClean="0"/>
              <a:t>כיתת הכוננות בקיבוץ מגן מעידים </a:t>
            </a:r>
            <a:r>
              <a:rPr lang="he-IL" dirty="0" smtClean="0">
                <a:hlinkClick r:id="rId5" action="ppaction://hlinksldjump"/>
              </a:rPr>
              <a:t>בסרטון בהמשך</a:t>
            </a:r>
            <a:r>
              <a:rPr lang="he-IL" dirty="0" smtClean="0"/>
              <a:t> כי אמרו להם ערב הפלישה ש-"</a:t>
            </a:r>
            <a:r>
              <a:rPr lang="he-IL" b="1" dirty="0" smtClean="0">
                <a:solidFill>
                  <a:srgbClr val="FF0000"/>
                </a:solidFill>
              </a:rPr>
              <a:t>המצב הכי טוב שהיה אי פעם</a:t>
            </a:r>
            <a:r>
              <a:rPr lang="he-IL" dirty="0" smtClean="0"/>
              <a:t>"</a:t>
            </a:r>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he-IL" dirty="0" smtClean="0"/>
          </a:p>
          <a:p>
            <a:pPr algn="r" rtl="1"/>
            <a:endParaRPr lang="fr-FR" dirty="0"/>
          </a:p>
        </p:txBody>
      </p:sp>
      <p:sp>
        <p:nvSpPr>
          <p:cNvPr id="3" name="Titre 2"/>
          <p:cNvSpPr>
            <a:spLocks noGrp="1"/>
          </p:cNvSpPr>
          <p:nvPr>
            <p:ph type="title"/>
          </p:nvPr>
        </p:nvSpPr>
        <p:spPr>
          <a:xfrm>
            <a:off x="3214678" y="571480"/>
            <a:ext cx="5643602" cy="1274786"/>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מודיעין – ההתרעות מושתקות יום כיפור ב'?</a:t>
            </a:r>
            <a:r>
              <a:rPr lang="he-IL" dirty="0" smtClean="0"/>
              <a:t/>
            </a:r>
            <a:br>
              <a:rPr lang="he-IL" dirty="0" smtClean="0"/>
            </a:b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13</a:t>
            </a:fld>
            <a:endParaRPr lang="fr-FR" dirty="0"/>
          </a:p>
        </p:txBody>
      </p:sp>
      <p:sp>
        <p:nvSpPr>
          <p:cNvPr id="5" name="ZoneTexte 4"/>
          <p:cNvSpPr txBox="1"/>
          <p:nvPr/>
        </p:nvSpPr>
        <p:spPr>
          <a:xfrm>
            <a:off x="-142908" y="0"/>
            <a:ext cx="3000396"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5. מודיעין, ההתרעות מושתקות</a:t>
            </a:r>
          </a:p>
          <a:p>
            <a:endParaRPr lang="fr-F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714612" y="0"/>
            <a:ext cx="5643602" cy="1274786"/>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התקשורת הושתקה בשעות הקריטיות</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14</a:t>
            </a:fld>
            <a:endParaRPr lang="fr-FR" dirty="0"/>
          </a:p>
        </p:txBody>
      </p:sp>
      <p:sp>
        <p:nvSpPr>
          <p:cNvPr id="6" name="Espace réservé du contenu 2"/>
          <p:cNvSpPr>
            <a:spLocks noGrp="1"/>
          </p:cNvSpPr>
          <p:nvPr>
            <p:ph idx="1"/>
          </p:nvPr>
        </p:nvSpPr>
        <p:spPr>
          <a:xfrm>
            <a:off x="3643306" y="1285860"/>
            <a:ext cx="5114932" cy="1614486"/>
          </a:xfrm>
        </p:spPr>
        <p:txBody>
          <a:bodyPr>
            <a:normAutofit fontScale="77500" lnSpcReduction="20000"/>
          </a:bodyPr>
          <a:lstStyle/>
          <a:p>
            <a:r>
              <a:rPr lang="he-IL" sz="2800" dirty="0" smtClean="0"/>
              <a:t>משעה 7.15 בבוקר היו דיווחים ברשתות החברתיות על חדירת מחבלים לשדרות, למה אסרו לנו לפרסם זאת במשך שעה וחצי? שואל העיתונאי, נקשיב לדבריו </a:t>
            </a:r>
            <a:r>
              <a:rPr lang="en-US" sz="2800" dirty="0" smtClean="0"/>
              <a:t/>
            </a:r>
            <a:br>
              <a:rPr lang="en-US" sz="2800" dirty="0" smtClean="0"/>
            </a:br>
            <a:r>
              <a:rPr lang="he-IL" sz="2400" dirty="0" smtClean="0"/>
              <a:t>הסרטון: </a:t>
            </a:r>
            <a:r>
              <a:rPr lang="fr-FR" sz="2400" dirty="0" smtClean="0">
                <a:hlinkClick r:id="rId3"/>
              </a:rPr>
              <a:t> </a:t>
            </a:r>
            <a:r>
              <a:rPr lang="fr-FR" sz="2400" dirty="0" smtClean="0">
                <a:hlinkClick r:id="rId4"/>
              </a:rPr>
              <a:t>https://t.me/Nakim_org_Ch/632</a:t>
            </a:r>
            <a:endParaRPr lang="fr-FR" sz="2400" dirty="0" smtClean="0"/>
          </a:p>
          <a:p>
            <a:pPr algn="r" rtl="1"/>
            <a:endParaRPr lang="fr-FR" sz="2800" dirty="0"/>
          </a:p>
        </p:txBody>
      </p:sp>
      <p:sp>
        <p:nvSpPr>
          <p:cNvPr id="8" name="ZoneTexte 7"/>
          <p:cNvSpPr txBox="1"/>
          <p:nvPr/>
        </p:nvSpPr>
        <p:spPr>
          <a:xfrm>
            <a:off x="0" y="214291"/>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pic>
        <p:nvPicPr>
          <p:cNvPr id="9" name="from 7.15 forbiden to broadcast video_2023-10-19_17-12-18.mp4">
            <a:hlinkClick r:id="" action="ppaction://media"/>
          </p:cNvPr>
          <p:cNvPicPr>
            <a:picLocks noRot="1" noChangeAspect="1"/>
          </p:cNvPicPr>
          <p:nvPr>
            <a:videoFile r:link="rId1"/>
          </p:nvPr>
        </p:nvPicPr>
        <p:blipFill>
          <a:blip r:embed="rId5"/>
          <a:stretch>
            <a:fillRect/>
          </a:stretch>
        </p:blipFill>
        <p:spPr>
          <a:xfrm>
            <a:off x="3860918" y="2928934"/>
            <a:ext cx="4927379" cy="3700482"/>
          </a:xfrm>
          <a:prstGeom prst="rect">
            <a:avLst/>
          </a:prstGeom>
        </p:spPr>
      </p:pic>
      <p:pic>
        <p:nvPicPr>
          <p:cNvPr id="10" name="Image 9" descr="amirov-shderot.jpg"/>
          <p:cNvPicPr>
            <a:picLocks noChangeAspect="1"/>
          </p:cNvPicPr>
          <p:nvPr/>
        </p:nvPicPr>
        <p:blipFill>
          <a:blip r:embed="rId6"/>
          <a:stretch>
            <a:fillRect/>
          </a:stretch>
        </p:blipFill>
        <p:spPr>
          <a:xfrm>
            <a:off x="142844" y="785794"/>
            <a:ext cx="3429024" cy="54795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hakabinet yitkanes6-45Capture.PNG"/>
          <p:cNvPicPr>
            <a:picLocks noGrp="1" noChangeAspect="1"/>
          </p:cNvPicPr>
          <p:nvPr>
            <p:ph idx="1"/>
          </p:nvPr>
        </p:nvPicPr>
        <p:blipFill>
          <a:blip r:embed="rId2"/>
          <a:stretch>
            <a:fillRect/>
          </a:stretch>
        </p:blipFill>
        <p:spPr>
          <a:xfrm>
            <a:off x="3571868" y="2143116"/>
            <a:ext cx="3822322" cy="4525963"/>
          </a:xfrm>
        </p:spPr>
      </p:pic>
      <p:sp>
        <p:nvSpPr>
          <p:cNvPr id="3" name="Titre 2"/>
          <p:cNvSpPr>
            <a:spLocks noGrp="1"/>
          </p:cNvSpPr>
          <p:nvPr>
            <p:ph type="title"/>
          </p:nvPr>
        </p:nvSpPr>
        <p:spPr>
          <a:xfrm>
            <a:off x="1214414" y="500042"/>
            <a:ext cx="7500990" cy="1274786"/>
          </a:xfrm>
        </p:spPr>
        <p:txBody>
          <a:bodyPr>
            <a:normAutofit fontScale="90000"/>
          </a:bodyPr>
          <a:lstStyle/>
          <a:p>
            <a:r>
              <a:rPr lang="he-IL" dirty="0" smtClean="0"/>
              <a:t>בשעה 6.45 דיווח כי הקבינט המדיני ביטחוני יתכנס לדיון חרום</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15</a:t>
            </a:fld>
            <a:endParaRPr lang="fr-FR" dirty="0"/>
          </a:p>
        </p:txBody>
      </p:sp>
      <p:sp>
        <p:nvSpPr>
          <p:cNvPr id="7" name="ZoneTexte 6"/>
          <p:cNvSpPr txBox="1"/>
          <p:nvPr/>
        </p:nvSpPr>
        <p:spPr>
          <a:xfrm>
            <a:off x="0" y="214291"/>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nisayon hadira meshulevet 6-52 Capture.PNG"/>
          <p:cNvPicPr>
            <a:picLocks noGrp="1" noChangeAspect="1"/>
          </p:cNvPicPr>
          <p:nvPr>
            <p:ph idx="1"/>
          </p:nvPr>
        </p:nvPicPr>
        <p:blipFill>
          <a:blip r:embed="rId2"/>
          <a:stretch>
            <a:fillRect/>
          </a:stretch>
        </p:blipFill>
        <p:spPr>
          <a:xfrm>
            <a:off x="2762167" y="1600200"/>
            <a:ext cx="3619665" cy="4525963"/>
          </a:xfrm>
        </p:spPr>
      </p:pic>
      <p:sp>
        <p:nvSpPr>
          <p:cNvPr id="3" name="Titre 2"/>
          <p:cNvSpPr>
            <a:spLocks noGrp="1"/>
          </p:cNvSpPr>
          <p:nvPr>
            <p:ph type="title"/>
          </p:nvPr>
        </p:nvSpPr>
        <p:spPr>
          <a:xfrm>
            <a:off x="1285852" y="285728"/>
            <a:ext cx="7715304" cy="1274786"/>
          </a:xfrm>
        </p:spPr>
        <p:txBody>
          <a:bodyPr>
            <a:normAutofit fontScale="90000"/>
          </a:bodyPr>
          <a:lstStyle/>
          <a:p>
            <a:r>
              <a:rPr lang="he-IL" dirty="0" smtClean="0"/>
              <a:t>6.52 דיווח של אלמוג בוקר על מתקפה משולבת בגדר המערכת</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16</a:t>
            </a:fld>
            <a:endParaRPr lang="fr-FR" dirty="0"/>
          </a:p>
        </p:txBody>
      </p:sp>
      <p:sp>
        <p:nvSpPr>
          <p:cNvPr id="7" name="ZoneTexte 6"/>
          <p:cNvSpPr txBox="1"/>
          <p:nvPr/>
        </p:nvSpPr>
        <p:spPr>
          <a:xfrm>
            <a:off x="0" y="214291"/>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42844" y="714356"/>
            <a:ext cx="8429684" cy="1274786"/>
          </a:xfrm>
        </p:spPr>
        <p:txBody>
          <a:bodyPr>
            <a:normAutofit fontScale="90000"/>
          </a:bodyPr>
          <a:lstStyle/>
          <a:p>
            <a:pPr algn="r"/>
            <a:r>
              <a:rPr lang="he-IL" sz="3600" dirty="0" smtClean="0"/>
              <a:t>הודעת דובר צה"ל</a:t>
            </a:r>
            <a:r>
              <a:rPr lang="en-US" sz="3600" dirty="0" smtClean="0"/>
              <a:t/>
            </a:r>
            <a:br>
              <a:rPr lang="en-US" sz="3600" dirty="0" smtClean="0"/>
            </a:br>
            <a:r>
              <a:rPr lang="he-IL" sz="3100" dirty="0" smtClean="0"/>
              <a:t>בשעה 7.01 : "נבדק ניסיון הסחה בכדי לחדור את הגדר" </a:t>
            </a:r>
            <a:r>
              <a:rPr lang="en-US" sz="3600" dirty="0" smtClean="0"/>
              <a:t/>
            </a:r>
            <a:br>
              <a:rPr lang="en-US" sz="3600" dirty="0" smtClean="0"/>
            </a:br>
            <a:r>
              <a:rPr lang="he-IL" sz="3100" dirty="0" smtClean="0"/>
              <a:t>בשעה 7.25:  "חשד לאירוע ביטחוני, להשאר בבתים"</a:t>
            </a:r>
            <a:r>
              <a:rPr lang="en-US" dirty="0" smtClean="0"/>
              <a:t/>
            </a:r>
            <a:br>
              <a:rPr lang="en-US" dirty="0" smtClean="0"/>
            </a:b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17</a:t>
            </a:fld>
            <a:endParaRPr lang="fr-FR" dirty="0"/>
          </a:p>
        </p:txBody>
      </p:sp>
      <p:pic>
        <p:nvPicPr>
          <p:cNvPr id="8" name="Espace réservé du contenu 7" descr="7-01-tsahalbodek-hashad-lehasahahadira bagader.PNG"/>
          <p:cNvPicPr>
            <a:picLocks noGrp="1" noChangeAspect="1"/>
          </p:cNvPicPr>
          <p:nvPr>
            <p:ph idx="1"/>
          </p:nvPr>
        </p:nvPicPr>
        <p:blipFill>
          <a:blip r:embed="rId2"/>
          <a:stretch>
            <a:fillRect/>
          </a:stretch>
        </p:blipFill>
        <p:spPr>
          <a:xfrm>
            <a:off x="928662" y="2000240"/>
            <a:ext cx="7292116" cy="4525963"/>
          </a:xfrm>
        </p:spPr>
      </p:pic>
      <p:sp>
        <p:nvSpPr>
          <p:cNvPr id="9" name="ZoneTexte 8"/>
          <p:cNvSpPr txBox="1"/>
          <p:nvPr/>
        </p:nvSpPr>
        <p:spPr>
          <a:xfrm>
            <a:off x="0" y="214291"/>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85720" y="285728"/>
            <a:ext cx="8572528" cy="1500198"/>
          </a:xfrm>
        </p:spPr>
        <p:txBody>
          <a:bodyPr>
            <a:normAutofit fontScale="90000"/>
          </a:bodyPr>
          <a:lstStyle/>
          <a:p>
            <a:r>
              <a:rPr lang="he-IL" sz="3600" dirty="0" smtClean="0"/>
              <a:t>בשעה 7.38 דיווח כי הקבינט הביטחוני יתכנס בהמשך היום-תגובות נזעמות של אזרחים לעיונכם</a:t>
            </a:r>
            <a:endParaRPr lang="fr-FR" sz="36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18</a:t>
            </a:fld>
            <a:endParaRPr lang="fr-FR" dirty="0"/>
          </a:p>
        </p:txBody>
      </p:sp>
      <p:pic>
        <p:nvPicPr>
          <p:cNvPr id="8" name="Espace réservé du contenu 7" descr="yabneyonothakabinetyitkanes7.35Capture.PNG"/>
          <p:cNvPicPr>
            <a:picLocks noGrp="1" noChangeAspect="1"/>
          </p:cNvPicPr>
          <p:nvPr>
            <p:ph idx="1"/>
          </p:nvPr>
        </p:nvPicPr>
        <p:blipFill>
          <a:blip r:embed="rId2"/>
          <a:stretch>
            <a:fillRect/>
          </a:stretch>
        </p:blipFill>
        <p:spPr>
          <a:xfrm>
            <a:off x="0" y="1571612"/>
            <a:ext cx="3559804" cy="4525963"/>
          </a:xfrm>
        </p:spPr>
      </p:pic>
      <p:pic>
        <p:nvPicPr>
          <p:cNvPr id="7" name="Image 6" descr="hakabinet 7-38 d’écran 2023-10-22 à 05.19.57.png"/>
          <p:cNvPicPr>
            <a:picLocks noChangeAspect="1"/>
          </p:cNvPicPr>
          <p:nvPr/>
        </p:nvPicPr>
        <p:blipFill>
          <a:blip r:embed="rId3"/>
          <a:stretch>
            <a:fillRect/>
          </a:stretch>
        </p:blipFill>
        <p:spPr>
          <a:xfrm>
            <a:off x="3571868" y="1571611"/>
            <a:ext cx="5357850" cy="4640281"/>
          </a:xfrm>
          <a:prstGeom prst="rect">
            <a:avLst/>
          </a:prstGeom>
        </p:spPr>
      </p:pic>
      <p:sp>
        <p:nvSpPr>
          <p:cNvPr id="9" name="ZoneTexte 8"/>
          <p:cNvSpPr txBox="1"/>
          <p:nvPr/>
        </p:nvSpPr>
        <p:spPr>
          <a:xfrm>
            <a:off x="0" y="214291"/>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500034" y="214290"/>
            <a:ext cx="8286808" cy="1274786"/>
          </a:xfrm>
        </p:spPr>
        <p:txBody>
          <a:bodyPr>
            <a:no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סיכום של השתלשלות האירועים, דיווחם בתקשורת ותגובת הצמרת</a:t>
            </a:r>
            <a:endParaRPr lang="fr-FR"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19</a:t>
            </a:fld>
            <a:endParaRPr lang="fr-FR" dirty="0"/>
          </a:p>
        </p:txBody>
      </p:sp>
      <p:sp>
        <p:nvSpPr>
          <p:cNvPr id="7" name="ZoneTexte 6"/>
          <p:cNvSpPr txBox="1"/>
          <p:nvPr/>
        </p:nvSpPr>
        <p:spPr>
          <a:xfrm>
            <a:off x="0" y="0"/>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pic>
        <p:nvPicPr>
          <p:cNvPr id="2051" name="Picture 3"/>
          <p:cNvPicPr>
            <a:picLocks noGrp="1" noChangeAspect="1" noChangeArrowheads="1"/>
          </p:cNvPicPr>
          <p:nvPr>
            <p:ph idx="1"/>
          </p:nvPr>
        </p:nvPicPr>
        <p:blipFill>
          <a:blip r:embed="rId2"/>
          <a:srcRect/>
          <a:stretch>
            <a:fillRect/>
          </a:stretch>
        </p:blipFill>
        <p:spPr bwMode="auto">
          <a:xfrm>
            <a:off x="1337704" y="1600200"/>
            <a:ext cx="6916266" cy="48355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500034" y="214290"/>
            <a:ext cx="8286808" cy="1274786"/>
          </a:xfrm>
        </p:spPr>
        <p:txBody>
          <a:bodyPr>
            <a:no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7.07 ראש הממשלה מעודכן, יכנס את מערכת הביטחון בשעות הקרובות</a:t>
            </a:r>
            <a:endParaRPr lang="fr-FR"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20</a:t>
            </a:fld>
            <a:endParaRPr lang="fr-FR" dirty="0"/>
          </a:p>
        </p:txBody>
      </p:sp>
      <p:sp>
        <p:nvSpPr>
          <p:cNvPr id="10" name="ZoneTexte 9"/>
          <p:cNvSpPr txBox="1"/>
          <p:nvPr/>
        </p:nvSpPr>
        <p:spPr>
          <a:xfrm>
            <a:off x="0" y="0"/>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pic>
        <p:nvPicPr>
          <p:cNvPr id="3077" name="Picture 5"/>
          <p:cNvPicPr>
            <a:picLocks noGrp="1" noChangeAspect="1" noChangeArrowheads="1"/>
          </p:cNvPicPr>
          <p:nvPr>
            <p:ph idx="1"/>
          </p:nvPr>
        </p:nvPicPr>
        <p:blipFill>
          <a:blip r:embed="rId2"/>
          <a:srcRect/>
          <a:stretch>
            <a:fillRect/>
          </a:stretch>
        </p:blipFill>
        <p:spPr bwMode="auto">
          <a:xfrm>
            <a:off x="571472" y="1571612"/>
            <a:ext cx="8072494" cy="475002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500034" y="214290"/>
            <a:ext cx="8286808" cy="1274786"/>
          </a:xfrm>
        </p:spPr>
        <p:txBody>
          <a:bodyPr>
            <a:noAutofit/>
          </a:bodyPr>
          <a:lstStyle/>
          <a:p>
            <a:r>
              <a:rPr lang="fr-CA"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7.14 </a:t>
            </a:r>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כשעה אחרי המתקפה אין עדין הודעה רשמית על המתרחש ממע' הביטחון</a:t>
            </a:r>
            <a:endParaRPr lang="fr-FR"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21</a:t>
            </a:fld>
            <a:endParaRPr lang="fr-FR" dirty="0"/>
          </a:p>
        </p:txBody>
      </p:sp>
      <p:sp>
        <p:nvSpPr>
          <p:cNvPr id="10" name="ZoneTexte 9"/>
          <p:cNvSpPr txBox="1"/>
          <p:nvPr/>
        </p:nvSpPr>
        <p:spPr>
          <a:xfrm>
            <a:off x="0" y="0"/>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pic>
        <p:nvPicPr>
          <p:cNvPr id="4099" name="Picture 3"/>
          <p:cNvPicPr>
            <a:picLocks noGrp="1" noChangeAspect="1" noChangeArrowheads="1"/>
          </p:cNvPicPr>
          <p:nvPr>
            <p:ph idx="1"/>
          </p:nvPr>
        </p:nvPicPr>
        <p:blipFill>
          <a:blip r:embed="rId2"/>
          <a:srcRect/>
          <a:stretch>
            <a:fillRect/>
          </a:stretch>
        </p:blipFill>
        <p:spPr bwMode="auto">
          <a:xfrm>
            <a:off x="1384300" y="1691834"/>
            <a:ext cx="7045325" cy="481894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500034" y="214290"/>
            <a:ext cx="8286808" cy="1274786"/>
          </a:xfrm>
        </p:spPr>
        <p:txBody>
          <a:bodyPr>
            <a:noAutofit/>
          </a:bodyPr>
          <a:lstStyle/>
          <a:p>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7.22</a:t>
            </a:r>
            <a:r>
              <a:rPr lang="fr-CA"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 </a:t>
            </a:r>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אמצעי התקשורת בטלגרם ממשיכים לעדכן מיעוט אזרחים על המתרחש באמת</a:t>
            </a:r>
            <a:endParaRPr lang="fr-FR"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22</a:t>
            </a:fld>
            <a:endParaRPr lang="fr-FR" dirty="0"/>
          </a:p>
        </p:txBody>
      </p:sp>
      <p:sp>
        <p:nvSpPr>
          <p:cNvPr id="10" name="ZoneTexte 9"/>
          <p:cNvSpPr txBox="1"/>
          <p:nvPr/>
        </p:nvSpPr>
        <p:spPr>
          <a:xfrm>
            <a:off x="0" y="0"/>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pic>
        <p:nvPicPr>
          <p:cNvPr id="5122" name="Picture 2"/>
          <p:cNvPicPr>
            <a:picLocks noGrp="1" noChangeAspect="1" noChangeArrowheads="1"/>
          </p:cNvPicPr>
          <p:nvPr>
            <p:ph idx="1"/>
          </p:nvPr>
        </p:nvPicPr>
        <p:blipFill>
          <a:blip r:embed="rId2"/>
          <a:srcRect/>
          <a:stretch>
            <a:fillRect/>
          </a:stretch>
        </p:blipFill>
        <p:spPr bwMode="auto">
          <a:xfrm>
            <a:off x="1384300" y="1717356"/>
            <a:ext cx="7045325" cy="47679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500034" y="214290"/>
            <a:ext cx="8286808" cy="1274786"/>
          </a:xfrm>
        </p:spPr>
        <p:txBody>
          <a:bodyPr>
            <a:noAutofit/>
          </a:bodyPr>
          <a:lstStyle/>
          <a:p>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7.38</a:t>
            </a:r>
            <a:r>
              <a:rPr lang="fr-CA"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 </a:t>
            </a:r>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מדובר בשיטפון אבל אף מסוק לא מתערב והחמאס ממשיך לזרום מהגדר</a:t>
            </a:r>
            <a:endParaRPr lang="fr-FR"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23</a:t>
            </a:fld>
            <a:endParaRPr lang="fr-FR" dirty="0"/>
          </a:p>
        </p:txBody>
      </p:sp>
      <p:sp>
        <p:nvSpPr>
          <p:cNvPr id="10" name="ZoneTexte 9"/>
          <p:cNvSpPr txBox="1"/>
          <p:nvPr/>
        </p:nvSpPr>
        <p:spPr>
          <a:xfrm>
            <a:off x="0" y="0"/>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pic>
        <p:nvPicPr>
          <p:cNvPr id="6146" name="Picture 2"/>
          <p:cNvPicPr>
            <a:picLocks noGrp="1" noChangeAspect="1" noChangeArrowheads="1"/>
          </p:cNvPicPr>
          <p:nvPr>
            <p:ph idx="1"/>
          </p:nvPr>
        </p:nvPicPr>
        <p:blipFill>
          <a:blip r:embed="rId2"/>
          <a:srcRect/>
          <a:stretch>
            <a:fillRect/>
          </a:stretch>
        </p:blipFill>
        <p:spPr bwMode="auto">
          <a:xfrm>
            <a:off x="1541007" y="1717675"/>
            <a:ext cx="6731911" cy="476726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428596" y="500042"/>
            <a:ext cx="8286808" cy="1274786"/>
          </a:xfrm>
        </p:spPr>
        <p:txBody>
          <a:bodyPr>
            <a:noAutofit/>
          </a:bodyPr>
          <a:lstStyle/>
          <a:p>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7.38</a:t>
            </a:r>
            <a:r>
              <a:rPr lang="fr-CA"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 </a:t>
            </a:r>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אחרי שעה וחצי איחור, מערכת הביטחון מעדכנת על המצב בתת הערכה משוועת, לא מדובר במספר אלא באלפים.</a:t>
            </a:r>
            <a:endParaRPr lang="fr-FR"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24</a:t>
            </a:fld>
            <a:endParaRPr lang="fr-FR" dirty="0"/>
          </a:p>
        </p:txBody>
      </p:sp>
      <p:sp>
        <p:nvSpPr>
          <p:cNvPr id="10" name="ZoneTexte 9"/>
          <p:cNvSpPr txBox="1"/>
          <p:nvPr/>
        </p:nvSpPr>
        <p:spPr>
          <a:xfrm>
            <a:off x="0" y="0"/>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pic>
        <p:nvPicPr>
          <p:cNvPr id="7170" name="Picture 2"/>
          <p:cNvPicPr>
            <a:picLocks noGrp="1" noChangeAspect="1" noChangeArrowheads="1"/>
          </p:cNvPicPr>
          <p:nvPr>
            <p:ph idx="1"/>
          </p:nvPr>
        </p:nvPicPr>
        <p:blipFill>
          <a:blip r:embed="rId2"/>
          <a:srcRect/>
          <a:stretch>
            <a:fillRect/>
          </a:stretch>
        </p:blipFill>
        <p:spPr bwMode="auto">
          <a:xfrm>
            <a:off x="1541463" y="1924457"/>
            <a:ext cx="6731000" cy="435369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85000" lnSpcReduction="10000"/>
          </a:bodyPr>
          <a:lstStyle/>
          <a:p>
            <a:r>
              <a:rPr lang="he-IL" dirty="0" smtClean="0"/>
              <a:t>ראינו שבפועל צה"ל והצמרת ידעו ללא  עוררין כבר לכל הפחות בשעה 7.00 על המתרחש:	 </a:t>
            </a:r>
            <a:r>
              <a:rPr lang="en-US" dirty="0" smtClean="0"/>
              <a:t/>
            </a:r>
            <a:br>
              <a:rPr lang="en-US" dirty="0" smtClean="0"/>
            </a:br>
            <a:endParaRPr lang="he-IL" dirty="0" smtClean="0"/>
          </a:p>
          <a:p>
            <a:r>
              <a:rPr lang="he-IL" dirty="0" smtClean="0"/>
              <a:t>מסוקים לא הוזעקו מידית לגדרות לבלום את המתקפה כאשר די היה בשישה מסוקי קרב עם תותחי וולקן לחסל מאות מחבלים על הגדר בלחיצת מתג כפי שעשו אחרי הצהריים בקיבוץ סופה, כפי שנראה בהמשך.</a:t>
            </a:r>
          </a:p>
          <a:p>
            <a:pPr algn="just"/>
            <a:r>
              <a:rPr lang="he-IL" dirty="0" smtClean="0"/>
              <a:t>חמור לא פחות מכך הוא שההנהגה משכה את הזמן במקרה הטוב או זרעה דסאינפורמציה בתקשורת במקרה הרע בשעות הקריטיות תוך המעטת חומרת האירועים ומניעת התארגנות והתגוננות מידית כראוי.</a:t>
            </a:r>
            <a:endParaRPr lang="fr-FR" dirty="0"/>
          </a:p>
        </p:txBody>
      </p:sp>
      <p:sp>
        <p:nvSpPr>
          <p:cNvPr id="3" name="Titre 2"/>
          <p:cNvSpPr>
            <a:spLocks noGrp="1"/>
          </p:cNvSpPr>
          <p:nvPr>
            <p:ph type="title"/>
          </p:nvPr>
        </p:nvSpPr>
        <p:spPr>
          <a:xfrm>
            <a:off x="1000100" y="428604"/>
            <a:ext cx="7572428" cy="1274786"/>
          </a:xfrm>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תזמון הדיווח והתגובה הרשמית</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25</a:t>
            </a:fld>
            <a:endParaRPr lang="fr-FR" dirty="0"/>
          </a:p>
        </p:txBody>
      </p:sp>
      <p:sp>
        <p:nvSpPr>
          <p:cNvPr id="6" name="ZoneTexte 5"/>
          <p:cNvSpPr txBox="1"/>
          <p:nvPr/>
        </p:nvSpPr>
        <p:spPr>
          <a:xfrm>
            <a:off x="0" y="214291"/>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6. התקשורת מושתקת</a:t>
            </a:r>
          </a:p>
          <a:p>
            <a:endParaRPr lang="fr-FR"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vert="horz" lIns="91440" tIns="45720" rIns="91440" bIns="45720" rtlCol="0" anchor="ctr">
            <a:no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חיל האוויר, מאוחר מדי ומעט מדי</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26</a:t>
            </a:fld>
            <a:endParaRPr lang="fr-FR" dirty="0"/>
          </a:p>
        </p:txBody>
      </p:sp>
      <p:sp>
        <p:nvSpPr>
          <p:cNvPr id="6" name="ZoneTexte 5"/>
          <p:cNvSpPr txBox="1"/>
          <p:nvPr/>
        </p:nvSpPr>
        <p:spPr>
          <a:xfrm>
            <a:off x="0" y="0"/>
            <a:ext cx="342899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7. חיל האוויר מאוחר מדי ומעט מדי</a:t>
            </a:r>
          </a:p>
          <a:p>
            <a:endParaRPr lang="fr-FR" dirty="0"/>
          </a:p>
        </p:txBody>
      </p:sp>
      <p:sp>
        <p:nvSpPr>
          <p:cNvPr id="9" name="Espace réservé du contenu 1"/>
          <p:cNvSpPr>
            <a:spLocks noGrp="1"/>
          </p:cNvSpPr>
          <p:nvPr>
            <p:ph idx="1"/>
          </p:nvPr>
        </p:nvSpPr>
        <p:spPr>
          <a:xfrm>
            <a:off x="428596" y="1928802"/>
            <a:ext cx="8229600" cy="4525963"/>
          </a:xfrm>
        </p:spPr>
        <p:txBody>
          <a:bodyPr>
            <a:normAutofit fontScale="85000" lnSpcReduction="20000"/>
          </a:bodyPr>
          <a:lstStyle/>
          <a:p>
            <a:r>
              <a:rPr lang="he-IL" dirty="0" smtClean="0"/>
              <a:t>חיל האוויר בכוננות אווירית 24/7 למנוע חדירה של כלי טייס, מטוסי קרב או כטב"מים תוך שניות מכל כיוון אפשרי.</a:t>
            </a:r>
          </a:p>
          <a:p>
            <a:r>
              <a:rPr lang="he-IL" dirty="0" smtClean="0"/>
              <a:t>ביום שמיני עצרת, חיל האוויר מקורקע במשך שעתיים קריטיות</a:t>
            </a:r>
          </a:p>
          <a:p>
            <a:r>
              <a:rPr lang="he-IL" dirty="0" smtClean="0"/>
              <a:t>המסוק הראשון יופיע החל מ-8.30 קרי שעתיים אחרי תחילת המתקפה (הרשמית)</a:t>
            </a:r>
          </a:p>
          <a:p>
            <a:r>
              <a:rPr lang="he-IL" dirty="0" smtClean="0"/>
              <a:t>אין דיווחים או עדויות על מסוקים שנותנים תמיכה אווירית משמעותית בישובים פרט מאשר למיטב ידיעתי הופעה בקיבוץ נירים ב-11.30 זאת אחרי הקרב העיקרי, בקיבוץ סופה אחרי הצהריים</a:t>
            </a:r>
            <a:r>
              <a:rPr lang="fr-CA" dirty="0" smtClean="0"/>
              <a:t> </a:t>
            </a:r>
            <a:r>
              <a:rPr lang="he-IL" dirty="0" smtClean="0"/>
              <a:t> ובניר עוז בשעה לא ידועה.</a:t>
            </a:r>
          </a:p>
          <a:p>
            <a:r>
              <a:rPr lang="he-IL" dirty="0" smtClean="0"/>
              <a:t>אין דיווחים על מסוקים או מטוסים שמונעים חטיפות לעזה בשעות הבוקר המוקדמות.</a:t>
            </a:r>
            <a:endParaRPr lang="fr-F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וולקן.png"/>
          <p:cNvPicPr>
            <a:picLocks noGrp="1" noChangeAspect="1"/>
          </p:cNvPicPr>
          <p:nvPr>
            <p:ph idx="1"/>
          </p:nvPr>
        </p:nvPicPr>
        <p:blipFill>
          <a:blip r:embed="rId2"/>
          <a:stretch>
            <a:fillRect/>
          </a:stretch>
        </p:blipFill>
        <p:spPr>
          <a:xfrm>
            <a:off x="226002" y="1571612"/>
            <a:ext cx="8775154" cy="4626986"/>
          </a:xfrm>
        </p:spPr>
      </p:pic>
      <p:sp>
        <p:nvSpPr>
          <p:cNvPr id="3" name="Titre 2"/>
          <p:cNvSpPr>
            <a:spLocks noGrp="1"/>
          </p:cNvSpPr>
          <p:nvPr>
            <p:ph type="title"/>
          </p:nvPr>
        </p:nvSpPr>
        <p:spPr/>
        <p:txBody>
          <a:bodyPr vert="horz" lIns="91440" tIns="45720" rIns="91440" bIns="45720" rtlCol="0" anchor="ctr">
            <a:no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הפעלת תותח וולקן בקיבוץ סופה אחר הצהריים</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27</a:t>
            </a:fld>
            <a:endParaRPr lang="fr-FR" dirty="0"/>
          </a:p>
        </p:txBody>
      </p:sp>
      <p:sp>
        <p:nvSpPr>
          <p:cNvPr id="6" name="ZoneTexte 5"/>
          <p:cNvSpPr txBox="1"/>
          <p:nvPr/>
        </p:nvSpPr>
        <p:spPr>
          <a:xfrm>
            <a:off x="0" y="0"/>
            <a:ext cx="342899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7. חיל האוויר מאוחר מדי ומעט מדי</a:t>
            </a:r>
          </a:p>
          <a:p>
            <a:endParaRPr lang="fr-F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וולקן.png"/>
          <p:cNvPicPr>
            <a:picLocks noGrp="1" noChangeAspect="1"/>
          </p:cNvPicPr>
          <p:nvPr>
            <p:ph idx="1"/>
          </p:nvPr>
        </p:nvPicPr>
        <p:blipFill>
          <a:blip r:embed="rId2"/>
          <a:stretch>
            <a:fillRect/>
          </a:stretch>
        </p:blipFill>
        <p:spPr>
          <a:xfrm>
            <a:off x="226002" y="2060864"/>
            <a:ext cx="8775154" cy="3648481"/>
          </a:xfrm>
        </p:spPr>
      </p:pic>
      <p:sp>
        <p:nvSpPr>
          <p:cNvPr id="3" name="Titre 2"/>
          <p:cNvSpPr>
            <a:spLocks noGrp="1"/>
          </p:cNvSpPr>
          <p:nvPr>
            <p:ph type="title"/>
          </p:nvPr>
        </p:nvSpPr>
        <p:spPr>
          <a:xfrm>
            <a:off x="2285984" y="428604"/>
            <a:ext cx="5643602" cy="1274786"/>
          </a:xfrm>
        </p:spPr>
        <p:txBody>
          <a:bodyPr>
            <a:no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הפעלת תותח וולקן בקיבוץ סופה אחר הצהריים</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28</a:t>
            </a:fld>
            <a:endParaRPr lang="fr-FR" dirty="0"/>
          </a:p>
        </p:txBody>
      </p:sp>
      <p:sp>
        <p:nvSpPr>
          <p:cNvPr id="6" name="ZoneTexte 5"/>
          <p:cNvSpPr txBox="1"/>
          <p:nvPr/>
        </p:nvSpPr>
        <p:spPr>
          <a:xfrm>
            <a:off x="0" y="0"/>
            <a:ext cx="342899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7. חיל האוויר מאוחר מדי ומעט מדי</a:t>
            </a:r>
          </a:p>
          <a:p>
            <a:endParaRPr lang="fr-F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428604"/>
            <a:ext cx="8786874" cy="1274786"/>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זה תותח וולקן</a:t>
            </a:r>
            <a:r>
              <a:rPr lang="he-IL" sz="3600" dirty="0" smtClean="0"/>
              <a:t>, </a:t>
            </a:r>
            <a:r>
              <a:rPr lang="he-IL" sz="2700" dirty="0" smtClean="0"/>
              <a:t>דמיינו מה עשרה כאלה על מסוקים היו עושים למחבלים על הגדר משעה 7 עד 8</a:t>
            </a:r>
            <a:r>
              <a:rPr lang="en-US" sz="3600" dirty="0" smtClean="0"/>
              <a:t/>
            </a:r>
            <a:br>
              <a:rPr lang="en-US" sz="3600" dirty="0" smtClean="0"/>
            </a:br>
            <a:r>
              <a:rPr lang="he-IL" sz="2000" dirty="0" smtClean="0"/>
              <a:t>צפו בסרטון כאן:</a:t>
            </a:r>
            <a:r>
              <a:rPr lang="fr-FR" sz="2000" dirty="0" smtClean="0">
                <a:hlinkClick r:id="rId3"/>
              </a:rPr>
              <a:t>https://www.youtube.com/watch?v=K3Dp6Fass2Y</a:t>
            </a:r>
            <a:r>
              <a:rPr lang="fr-FR" sz="2000" dirty="0" smtClean="0"/>
              <a:t/>
            </a:r>
            <a:br>
              <a:rPr lang="fr-FR" sz="2000" dirty="0" smtClean="0"/>
            </a:br>
            <a:r>
              <a:rPr lang="he-IL" sz="2000" dirty="0" smtClean="0"/>
              <a:t/>
            </a:r>
            <a:br>
              <a:rPr lang="he-IL" sz="2000" dirty="0" smtClean="0"/>
            </a:br>
            <a:endParaRPr lang="fr-FR" sz="36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29</a:t>
            </a:fld>
            <a:endParaRPr lang="fr-FR" dirty="0"/>
          </a:p>
        </p:txBody>
      </p:sp>
      <p:sp>
        <p:nvSpPr>
          <p:cNvPr id="6" name="ZoneTexte 5"/>
          <p:cNvSpPr txBox="1"/>
          <p:nvPr/>
        </p:nvSpPr>
        <p:spPr>
          <a:xfrm>
            <a:off x="0" y="0"/>
            <a:ext cx="342899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7. חיל האוויר מאוחר מדי ומעט מדי</a:t>
            </a:r>
          </a:p>
          <a:p>
            <a:endParaRPr lang="fr-FR" dirty="0"/>
          </a:p>
        </p:txBody>
      </p:sp>
      <p:pic>
        <p:nvPicPr>
          <p:cNvPr id="8" name="vulcan.mp4">
            <a:hlinkClick r:id="" action="ppaction://media"/>
          </p:cNvPr>
          <p:cNvPicPr>
            <a:picLocks noGrp="1" noRot="1" noChangeAspect="1"/>
          </p:cNvPicPr>
          <p:nvPr>
            <p:ph idx="1"/>
            <a:videoFile r:link="rId1"/>
          </p:nvPr>
        </p:nvPicPr>
        <p:blipFill>
          <a:blip r:embed="rId4"/>
          <a:stretch>
            <a:fillRect/>
          </a:stretch>
        </p:blipFill>
        <p:spPr>
          <a:xfrm>
            <a:off x="1225953" y="1344197"/>
            <a:ext cx="6834969" cy="514353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428604"/>
            <a:ext cx="8643966" cy="1643074"/>
          </a:xfrm>
        </p:spPr>
        <p:txBody>
          <a:bodyPr>
            <a:noAutofit/>
          </a:bodyPr>
          <a:lstStyle/>
          <a:p>
            <a:pPr algn="r"/>
            <a:r>
              <a:rPr lang="he-IL" sz="2000" dirty="0" smtClean="0"/>
              <a:t>בסרטון הזה של חיל האוויר המעיד על מתן גיבוי אווירי על אזרחים לדבריהם  בסמוך לניר עוז ועל דברי הטייס/קמבץ "אנחנו בקשר עם המון אזרחים", שימו לב שהם לא נותנים את השעה של ההתערבות, והשוו את זה לפוסט הבא בו חברי כיתת הכוננות של קיבוץ מגן דיווחו כי נלחמו 7 שעות ומסוקים שהיו מעליהם לא התערבו.</a:t>
            </a:r>
            <a:r>
              <a:rPr lang="fr-CA" sz="2000" dirty="0" smtClean="0"/>
              <a:t/>
            </a:r>
            <a:br>
              <a:rPr lang="fr-CA" sz="2000" dirty="0" smtClean="0"/>
            </a:br>
            <a:r>
              <a:rPr lang="he-IL" sz="2000" dirty="0" smtClean="0"/>
              <a:t>הסרטון: </a:t>
            </a:r>
            <a:r>
              <a:rPr lang="fr-FR" sz="2000" dirty="0" smtClean="0">
                <a:hlinkClick r:id="rId3"/>
              </a:rPr>
              <a:t> https://t.me/Nakim_org_Ch/651</a:t>
            </a:r>
            <a:r>
              <a:rPr lang="fr-FR" sz="2000" dirty="0" smtClean="0"/>
              <a:t/>
            </a:r>
            <a:br>
              <a:rPr lang="fr-FR" sz="2000" dirty="0" smtClean="0"/>
            </a:br>
            <a:endParaRPr lang="fr-FR" sz="20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30</a:t>
            </a:fld>
            <a:endParaRPr lang="fr-FR" dirty="0"/>
          </a:p>
        </p:txBody>
      </p:sp>
      <p:sp>
        <p:nvSpPr>
          <p:cNvPr id="6" name="ZoneTexte 5"/>
          <p:cNvSpPr txBox="1"/>
          <p:nvPr/>
        </p:nvSpPr>
        <p:spPr>
          <a:xfrm>
            <a:off x="-214346" y="0"/>
            <a:ext cx="342899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7. חיל האוויר מאוחר מדי ומעט מדי</a:t>
            </a:r>
          </a:p>
          <a:p>
            <a:endParaRPr lang="fr-FR" dirty="0"/>
          </a:p>
        </p:txBody>
      </p:sp>
      <p:pic>
        <p:nvPicPr>
          <p:cNvPr id="8" name="IAF in contact video_2023-10-21_23-54-13.mp4">
            <a:hlinkClick r:id="" action="ppaction://media"/>
          </p:cNvPr>
          <p:cNvPicPr>
            <a:picLocks noGrp="1" noRot="1" noChangeAspect="1"/>
          </p:cNvPicPr>
          <p:nvPr>
            <p:ph idx="1"/>
            <a:videoFile r:link="rId1"/>
          </p:nvPr>
        </p:nvPicPr>
        <p:blipFill>
          <a:blip r:embed="rId4"/>
          <a:stretch>
            <a:fillRect/>
          </a:stretch>
        </p:blipFill>
        <p:spPr>
          <a:xfrm>
            <a:off x="2786050" y="2151782"/>
            <a:ext cx="5715040" cy="42689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357222" y="214290"/>
            <a:ext cx="8858312" cy="1274786"/>
          </a:xfrm>
        </p:spPr>
        <p:txBody>
          <a:bodyPr>
            <a:normAutofit fontScale="90000"/>
          </a:bodyPr>
          <a:lstStyle/>
          <a:p>
            <a:pPr algn="r"/>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קיבוץ מגן מעידים</a:t>
            </a:r>
            <a:r>
              <a:rPr lang="he-IL" dirty="0" smtClean="0"/>
              <a:t> </a:t>
            </a:r>
            <a:r>
              <a:rPr lang="fr-CA" dirty="0" smtClean="0"/>
              <a:t/>
            </a:r>
            <a:br>
              <a:rPr lang="fr-CA" dirty="0" smtClean="0"/>
            </a:br>
            <a:r>
              <a:rPr lang="he-IL" sz="2700" dirty="0" smtClean="0"/>
              <a:t>לא צה"ל ולא חיל האוויר למרות שחגים מעיליהם, הם לבד 7 שעות</a:t>
            </a:r>
            <a:r>
              <a:rPr lang="fr-CA" sz="2700" dirty="0" smtClean="0"/>
              <a:t/>
            </a:r>
            <a:br>
              <a:rPr lang="fr-CA" sz="2700" dirty="0" smtClean="0"/>
            </a:br>
            <a:r>
              <a:rPr lang="he-IL" sz="2000" dirty="0" smtClean="0"/>
              <a:t> הסרטון: </a:t>
            </a:r>
            <a:r>
              <a:rPr lang="fr-FR" sz="2000" dirty="0" smtClean="0">
                <a:hlinkClick r:id="rId3"/>
              </a:rPr>
              <a:t> https://t.me/Nakim_org_Ch/650</a:t>
            </a:r>
            <a:endParaRPr lang="fr-FR" sz="27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31</a:t>
            </a:fld>
            <a:endParaRPr lang="fr-FR" dirty="0"/>
          </a:p>
        </p:txBody>
      </p:sp>
      <p:sp>
        <p:nvSpPr>
          <p:cNvPr id="5" name="ZoneTexte 4"/>
          <p:cNvSpPr txBox="1"/>
          <p:nvPr/>
        </p:nvSpPr>
        <p:spPr>
          <a:xfrm>
            <a:off x="-214346" y="0"/>
            <a:ext cx="342899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7. חיל האוויר מאוחר מדי ומעט מדי</a:t>
            </a:r>
          </a:p>
          <a:p>
            <a:endParaRPr lang="fr-FR" dirty="0"/>
          </a:p>
        </p:txBody>
      </p:sp>
      <p:pic>
        <p:nvPicPr>
          <p:cNvPr id="8" name="קיבוץ מגן - SD 480p.mp4">
            <a:hlinkClick r:id="" action="ppaction://media"/>
          </p:cNvPr>
          <p:cNvPicPr>
            <a:picLocks noGrp="1" noRot="1" noChangeAspect="1"/>
          </p:cNvPicPr>
          <p:nvPr>
            <p:ph idx="1"/>
            <a:videoFile r:link="rId1"/>
          </p:nvPr>
        </p:nvPicPr>
        <p:blipFill>
          <a:blip r:embed="rId4"/>
          <a:stretch>
            <a:fillRect/>
          </a:stretch>
        </p:blipFill>
        <p:spPr>
          <a:xfrm>
            <a:off x="3598854" y="2214554"/>
            <a:ext cx="5545146" cy="4138960"/>
          </a:xfrm>
          <a:prstGeom prst="rect">
            <a:avLst/>
          </a:prstGeom>
        </p:spPr>
      </p:pic>
      <p:pic>
        <p:nvPicPr>
          <p:cNvPr id="8195" name="Picture 3"/>
          <p:cNvPicPr>
            <a:picLocks noChangeAspect="1" noChangeArrowheads="1"/>
          </p:cNvPicPr>
          <p:nvPr/>
        </p:nvPicPr>
        <p:blipFill>
          <a:blip r:embed="rId5"/>
          <a:srcRect/>
          <a:stretch>
            <a:fillRect/>
          </a:stretch>
        </p:blipFill>
        <p:spPr bwMode="auto">
          <a:xfrm>
            <a:off x="0" y="1214422"/>
            <a:ext cx="3571868" cy="2013442"/>
          </a:xfrm>
          <a:prstGeom prst="rect">
            <a:avLst/>
          </a:prstGeom>
          <a:noFill/>
          <a:ln w="9525">
            <a:noFill/>
            <a:miter lim="800000"/>
            <a:headEnd/>
            <a:tailEnd/>
          </a:ln>
          <a:effectLst/>
        </p:spPr>
      </p:pic>
      <p:pic>
        <p:nvPicPr>
          <p:cNvPr id="8197" name="Picture 5"/>
          <p:cNvPicPr>
            <a:picLocks noChangeAspect="1" noChangeArrowheads="1"/>
          </p:cNvPicPr>
          <p:nvPr/>
        </p:nvPicPr>
        <p:blipFill>
          <a:blip r:embed="rId6"/>
          <a:srcRect/>
          <a:stretch>
            <a:fillRect/>
          </a:stretch>
        </p:blipFill>
        <p:spPr bwMode="auto">
          <a:xfrm>
            <a:off x="0" y="3214686"/>
            <a:ext cx="3571868" cy="198622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85720" y="1285860"/>
            <a:ext cx="8715436" cy="5572140"/>
          </a:xfrm>
        </p:spPr>
        <p:txBody>
          <a:bodyPr>
            <a:normAutofit fontScale="62500" lnSpcReduction="20000"/>
          </a:bodyPr>
          <a:lstStyle/>
          <a:p>
            <a:r>
              <a:rPr lang="he-IL" dirty="0" smtClean="0"/>
              <a:t>משטרת ישראל הראשונה להזרים כוחות מיוחדים לזירה משעות הבוקר המוקדמות.</a:t>
            </a:r>
          </a:p>
          <a:p>
            <a:r>
              <a:rPr lang="he-IL" dirty="0" smtClean="0"/>
              <a:t>ימ"ס דרום בולם ומחסל עשרות מחבלים בעין השלושה</a:t>
            </a:r>
          </a:p>
          <a:p>
            <a:r>
              <a:rPr lang="he-IL" dirty="0" smtClean="0"/>
              <a:t>הימ"מ עוצר את הדהירה צפונה של המחבלים דרך צומת יד מרדכי ופלישה למרכז הארץ, הגדעונים מחסלים עשרות מחבלים בכפר עזה הגם שמאוחר מדי ...</a:t>
            </a:r>
          </a:p>
          <a:p>
            <a:r>
              <a:rPr lang="he-IL" dirty="0" smtClean="0"/>
              <a:t>הימ"מ כולו מגוייס ומטפל בגבורה יוצאת דופן (כהרגלו) במספר אירועים בו זמנית, תחנת שדרות, קיבוץ בארי צמתים ועוד. הוא מאבד 9 מלוחמיו ביום אחד, אירוע שלא היה כמוהו מאז הקמתו.</a:t>
            </a:r>
          </a:p>
          <a:p>
            <a:r>
              <a:rPr lang="he-IL" dirty="0" smtClean="0"/>
              <a:t>יחידות ימ"ס נוספים (היחידה הטקטית ועוד) ויס"מ מצילים אזרחים רבים ונמצאים במספר זירות.</a:t>
            </a:r>
          </a:p>
          <a:p>
            <a:r>
              <a:rPr lang="he-IL" dirty="0" smtClean="0"/>
              <a:t>המשטרה היתה יכולה לעשות יותר ולרתום לדוגמא את לוחמי העל של הימ"ס, ימ"ס איו"ש אך אלה "בוהים במסכים" ולא עושים דבר בפקודה מחשש להתלקחות ביו"ש, כמו כן אף פלגה של מג"ב לא דווחה בשעת כתיבת שורות אלה נלחמת בזירה. </a:t>
            </a:r>
          </a:p>
          <a:p>
            <a:r>
              <a:rPr lang="he-IL" dirty="0" smtClean="0"/>
              <a:t>לסיכום המשטרה היתה יכולה לעשות יותר אך עם קומץ לוחמים היא מצילה מאות ישראלים מחטיפה ורבבות ישראלים מרצח או פציעה, אלפים מאזרחי המדינה חייבים לשוטריה את חייהם.</a:t>
            </a:r>
          </a:p>
          <a:p>
            <a:r>
              <a:rPr lang="he-IL" dirty="0" smtClean="0"/>
              <a:t>צה"ל לעומת זאת יתחיל להזרים כוחות וכוחות מיוחדים רק אחרי הצהריים על אף סיפורי הגבורה של קומץ לוחמים שהיו שם בזמן הפלישה ואחרים שהגיעו מיוזמתם ונלחמו כמו אריות.</a:t>
            </a:r>
          </a:p>
          <a:p>
            <a:r>
              <a:rPr lang="he-IL" dirty="0" smtClean="0"/>
              <a:t>לסיכום צה"ל נכשל כישלון חרוץ הן באוויר והן רגלית לבלום את המתקפה ולמנוע חטופים</a:t>
            </a:r>
            <a:r>
              <a:rPr lang="he-IL" smtClean="0"/>
              <a:t>. </a:t>
            </a:r>
            <a:endParaRPr lang="he-IL" dirty="0" smtClean="0"/>
          </a:p>
          <a:p>
            <a:pPr>
              <a:buNone/>
            </a:pPr>
            <a:endParaRPr lang="fr-FR" dirty="0"/>
          </a:p>
        </p:txBody>
      </p:sp>
      <p:sp>
        <p:nvSpPr>
          <p:cNvPr id="3" name="Titre 2"/>
          <p:cNvSpPr>
            <a:spLocks noGrp="1"/>
          </p:cNvSpPr>
          <p:nvPr>
            <p:ph type="title"/>
          </p:nvPr>
        </p:nvSpPr>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המשטרה לעומת צה"ל</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32</a:t>
            </a:fld>
            <a:endParaRPr lang="fr-FR" dirty="0"/>
          </a:p>
        </p:txBody>
      </p:sp>
      <p:sp>
        <p:nvSpPr>
          <p:cNvPr id="5" name="Rectangle 4"/>
          <p:cNvSpPr/>
          <p:nvPr/>
        </p:nvSpPr>
        <p:spPr>
          <a:xfrm>
            <a:off x="418571" y="214290"/>
            <a:ext cx="2268570" cy="369332"/>
          </a:xfrm>
          <a:prstGeom prst="rect">
            <a:avLst/>
          </a:prstGeom>
        </p:spPr>
        <p:txBody>
          <a:bodyPr wrap="none">
            <a:spAutoFit/>
          </a:bodyPr>
          <a:lstStyle/>
          <a:p>
            <a:pPr algn="r" rtl="1"/>
            <a:r>
              <a:rPr lang="he-IL" i="1" dirty="0" smtClean="0">
                <a:solidFill>
                  <a:schemeClr val="accent2">
                    <a:lumMod val="75000"/>
                  </a:schemeClr>
                </a:solidFill>
                <a:latin typeface="David" pitchFamily="34" charset="-79"/>
                <a:cs typeface="David" pitchFamily="34" charset="-79"/>
              </a:rPr>
              <a:t>8. המשטרה לעומת צה"ל</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28596" y="2071678"/>
            <a:ext cx="8229600" cy="4525963"/>
          </a:xfrm>
        </p:spPr>
        <p:txBody>
          <a:bodyPr/>
          <a:lstStyle/>
          <a:p>
            <a:r>
              <a:rPr lang="he-IL" dirty="0" smtClean="0"/>
              <a:t>שעת חציית הגדר הרשמית היא עם הזריחה קרי בסביבות השעה 6.40.</a:t>
            </a:r>
          </a:p>
          <a:p>
            <a:r>
              <a:rPr lang="he-IL" dirty="0" smtClean="0"/>
              <a:t>מספר סרטונים של חמאס סותרים הנחה זו.</a:t>
            </a:r>
          </a:p>
          <a:p>
            <a:r>
              <a:rPr lang="he-IL" dirty="0" smtClean="0"/>
              <a:t>הפלישה היתה ככל הנראה עמוק בתוך הלילה על ידי מחבלים מסוג אחר, בואו נתבונן בסרטונים של חמאס.</a:t>
            </a:r>
          </a:p>
          <a:p>
            <a:endParaRPr lang="fr-FR" dirty="0"/>
          </a:p>
        </p:txBody>
      </p:sp>
      <p:sp>
        <p:nvSpPr>
          <p:cNvPr id="3" name="Titre 2"/>
          <p:cNvSpPr>
            <a:spLocks noGrp="1"/>
          </p:cNvSpPr>
          <p:nvPr>
            <p:ph type="title"/>
          </p:nvPr>
        </p:nvSpPr>
        <p:spPr>
          <a:xfrm>
            <a:off x="857224" y="357166"/>
            <a:ext cx="7858180" cy="1357322"/>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אירועים החורגים מהגרסה הרשמית</a:t>
            </a:r>
            <a:r>
              <a:rPr lang="he-IL" dirty="0" smtClean="0"/>
              <a:t> שעת הפלישה.</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33</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857224" y="500042"/>
            <a:ext cx="7858180" cy="1357322"/>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אירועים החורגים מהגרסה הרשמית</a:t>
            </a:r>
            <a:r>
              <a:rPr lang="he-IL" dirty="0" smtClean="0"/>
              <a:t> שעת הפלישה.</a:t>
            </a:r>
            <a:r>
              <a:rPr lang="fr-CA" dirty="0" smtClean="0"/>
              <a:t> </a:t>
            </a:r>
            <a:r>
              <a:rPr lang="fr-FR" sz="2200" dirty="0" smtClean="0">
                <a:hlinkClick r:id="rId3"/>
              </a:rPr>
              <a:t>https://t.me/hamasps/16419</a:t>
            </a:r>
            <a:r>
              <a:rPr lang="fr-FR" dirty="0" smtClean="0"/>
              <a:t/>
            </a:r>
            <a:br>
              <a:rPr lang="fr-FR" dirty="0" smtClean="0"/>
            </a:b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34</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7" name="refaim telegram-cloud-document-4-5848327417864654744.mp4">
            <a:hlinkClick r:id="" action="ppaction://media"/>
          </p:cNvPr>
          <p:cNvPicPr>
            <a:picLocks noGrp="1" noRot="1" noChangeAspect="1"/>
          </p:cNvPicPr>
          <p:nvPr>
            <p:ph idx="1"/>
            <a:videoFile r:link="rId1"/>
          </p:nvPr>
        </p:nvPicPr>
        <p:blipFill>
          <a:blip r:embed="rId4"/>
          <a:stretch>
            <a:fillRect/>
          </a:stretch>
        </p:blipFill>
        <p:spPr>
          <a:xfrm>
            <a:off x="1643042" y="1666910"/>
            <a:ext cx="6143668" cy="46052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857224" y="357166"/>
            <a:ext cx="7858180" cy="1357322"/>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אירועים החורגים מהגרסה הרשמית</a:t>
            </a:r>
            <a:r>
              <a:rPr lang="he-IL" dirty="0" smtClean="0"/>
              <a:t> </a:t>
            </a:r>
            <a:r>
              <a:rPr lang="he-IL" sz="3600" dirty="0" smtClean="0"/>
              <a:t>שעת הפלישה, רואים בבירור שמדובר בלילה.</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35</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8" name="Espace réservé du contenu 7" descr="refaim photo_2023-10-10 19.44.10.jpeg"/>
          <p:cNvPicPr>
            <a:picLocks noGrp="1" noChangeAspect="1"/>
          </p:cNvPicPr>
          <p:nvPr>
            <p:ph idx="1"/>
          </p:nvPr>
        </p:nvPicPr>
        <p:blipFill>
          <a:blip r:embed="rId2"/>
          <a:stretch>
            <a:fillRect/>
          </a:stretch>
        </p:blipFill>
        <p:spPr>
          <a:xfrm>
            <a:off x="5572132" y="1600961"/>
            <a:ext cx="2357454" cy="5257039"/>
          </a:xfrm>
        </p:spPr>
      </p:pic>
      <p:pic>
        <p:nvPicPr>
          <p:cNvPr id="7" name="Image 6" descr="tirgum refaimCapture d’écran 2023-10-22 à 23.50.34.png"/>
          <p:cNvPicPr>
            <a:picLocks noChangeAspect="1"/>
          </p:cNvPicPr>
          <p:nvPr/>
        </p:nvPicPr>
        <p:blipFill>
          <a:blip r:embed="rId3"/>
          <a:stretch>
            <a:fillRect/>
          </a:stretch>
        </p:blipFill>
        <p:spPr>
          <a:xfrm>
            <a:off x="285720" y="1643050"/>
            <a:ext cx="4008120" cy="3619500"/>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857224" y="357166"/>
            <a:ext cx="7858180" cy="1357322"/>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אירועים החורגים מהגרסה הרשמית</a:t>
            </a:r>
            <a:r>
              <a:rPr lang="he-IL" dirty="0" smtClean="0"/>
              <a:t> </a:t>
            </a:r>
            <a:r>
              <a:rPr lang="he-IL" sz="2700" dirty="0" smtClean="0"/>
              <a:t>שעת הפלישה, המערכת מנסה לסתור טענה זו. על בסיס פרסום יום לפני בערוץ פלסטיני</a:t>
            </a:r>
            <a:r>
              <a:rPr lang="fr-CA" sz="2700" dirty="0" smtClean="0"/>
              <a:t> </a:t>
            </a:r>
            <a:r>
              <a:rPr lang="he-IL" sz="2700" dirty="0" smtClean="0"/>
              <a:t> בטוויטר שמדובר בדו"צ בצפון</a:t>
            </a:r>
            <a:endParaRPr lang="fr-FR" sz="40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36</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8" name="Espace réservé du contenu 7" descr="refaim photo_2023-10-10 19.44.10.jpeg"/>
          <p:cNvPicPr>
            <a:picLocks noGrp="1" noChangeAspect="1"/>
          </p:cNvPicPr>
          <p:nvPr>
            <p:ph idx="1"/>
          </p:nvPr>
        </p:nvPicPr>
        <p:blipFill>
          <a:blip r:embed="rId2"/>
          <a:stretch>
            <a:fillRect/>
          </a:stretch>
        </p:blipFill>
        <p:spPr>
          <a:xfrm>
            <a:off x="6286512" y="1928802"/>
            <a:ext cx="1928826" cy="4301214"/>
          </a:xfrm>
        </p:spPr>
      </p:pic>
      <p:pic>
        <p:nvPicPr>
          <p:cNvPr id="7" name="Image 6" descr="refaim palest chronicle Capture d’écran 2023-10-22 à 23.36.38.png"/>
          <p:cNvPicPr>
            <a:picLocks noChangeAspect="1"/>
          </p:cNvPicPr>
          <p:nvPr/>
        </p:nvPicPr>
        <p:blipFill>
          <a:blip r:embed="rId3"/>
          <a:stretch>
            <a:fillRect/>
          </a:stretch>
        </p:blipFill>
        <p:spPr>
          <a:xfrm>
            <a:off x="0" y="1857364"/>
            <a:ext cx="3551273" cy="4357718"/>
          </a:xfrm>
          <a:prstGeom prst="rect">
            <a:avLst/>
          </a:prstGeom>
        </p:spPr>
      </p:pic>
      <p:sp>
        <p:nvSpPr>
          <p:cNvPr id="9" name="ZoneTexte 8"/>
          <p:cNvSpPr txBox="1"/>
          <p:nvPr/>
        </p:nvSpPr>
        <p:spPr>
          <a:xfrm>
            <a:off x="3714744" y="1928802"/>
            <a:ext cx="2500330" cy="5201424"/>
          </a:xfrm>
          <a:prstGeom prst="rect">
            <a:avLst/>
          </a:prstGeom>
          <a:noFill/>
        </p:spPr>
        <p:txBody>
          <a:bodyPr wrap="square" rtlCol="0">
            <a:spAutoFit/>
          </a:bodyPr>
          <a:lstStyle/>
          <a:p>
            <a:pPr algn="r" rtl="1"/>
            <a:r>
              <a:rPr lang="he-IL" dirty="0" smtClean="0"/>
              <a:t>הטענה מופרכת כי החמאס פרסם את הסרטון כאל הסתערות על אחד הבסיסים ובמקרה שהיה מדובר באירוע דו צדדי בן חיילנו בצפון, אין מצב שהחמאס או ערוץ פלסטיני היה משיג את הסרטון מתוך הנייד של החיילת</a:t>
            </a:r>
            <a:r>
              <a:rPr lang="fr-CA" dirty="0" smtClean="0"/>
              <a:t>.</a:t>
            </a:r>
            <a:r>
              <a:rPr lang="he-IL" dirty="0" smtClean="0"/>
              <a:t> בנוסף טוויטר הוא ערוץ אמריקאי וככזה ניתן לסילוף בדיעבד.</a:t>
            </a:r>
            <a:endParaRPr lang="he-IL" dirty="0" smtClean="0">
              <a:hlinkClick r:id="rId4"/>
            </a:endParaRPr>
          </a:p>
          <a:p>
            <a:r>
              <a:rPr lang="fr-FR" sz="1400" dirty="0" smtClean="0">
                <a:hlinkClick r:id="rId5"/>
              </a:rPr>
              <a:t>https://t.me/hamasps/16419</a:t>
            </a:r>
            <a:endParaRPr lang="fr-FR" sz="1400" dirty="0" smtClean="0"/>
          </a:p>
          <a:p>
            <a:endParaRPr lang="fr-CA" sz="1400" dirty="0" smtClean="0"/>
          </a:p>
          <a:p>
            <a:r>
              <a:rPr lang="fr-FR" sz="1400" dirty="0" smtClean="0"/>
              <a:t>V</a:t>
            </a:r>
            <a:r>
              <a:rPr lang="he-IL" sz="1400" dirty="0" smtClean="0"/>
              <a:t>.</a:t>
            </a:r>
            <a:r>
              <a:rPr lang="en-US" sz="1400" dirty="0" smtClean="0"/>
              <a:t>S</a:t>
            </a:r>
            <a:br>
              <a:rPr lang="en-US" sz="1400" dirty="0" smtClean="0"/>
            </a:br>
            <a:r>
              <a:rPr lang="fr-FR" sz="1400" dirty="0" smtClean="0">
                <a:hlinkClick r:id="rId4"/>
              </a:rPr>
              <a:t/>
            </a:r>
            <a:br>
              <a:rPr lang="fr-FR" sz="1400" dirty="0" smtClean="0">
                <a:hlinkClick r:id="rId4"/>
              </a:rPr>
            </a:br>
            <a:r>
              <a:rPr lang="fr-FR" sz="1400" dirty="0" smtClean="0">
                <a:hlinkClick r:id="rId4"/>
              </a:rPr>
              <a:t>https://twitter.com/PalestineChron/status/1711118220860551619</a:t>
            </a:r>
            <a:endParaRPr lang="fr-FR" sz="1400" dirty="0" smtClean="0"/>
          </a:p>
          <a:p>
            <a:endParaRPr lang="fr-FR"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643042" y="785794"/>
            <a:ext cx="6643734" cy="1285884"/>
          </a:xfrm>
        </p:spPr>
        <p:txBody>
          <a:bodyPr>
            <a:normAutofit fontScale="90000"/>
          </a:bodyPr>
          <a:lstStyle/>
          <a:p>
            <a:r>
              <a:rPr lang="he-IL" sz="3600" dirty="0" smtClean="0"/>
              <a:t>סרטון נוסף של החמאס המציג כאילו הסתערות על בסיס גולני.</a:t>
            </a:r>
            <a:r>
              <a:rPr lang="fr-CA" sz="3600" dirty="0" smtClean="0"/>
              <a:t/>
            </a:r>
            <a:br>
              <a:rPr lang="fr-CA" sz="3600" dirty="0" smtClean="0"/>
            </a:br>
            <a:r>
              <a:rPr lang="fr-FR" sz="1800" dirty="0" smtClean="0">
                <a:hlinkClick r:id="rId3"/>
              </a:rPr>
              <a:t>https://t.me/hamasps/16443</a:t>
            </a:r>
            <a:r>
              <a:rPr lang="fr-FR" sz="3200" dirty="0" smtClean="0"/>
              <a:t/>
            </a:r>
            <a:br>
              <a:rPr lang="fr-FR" sz="3200" dirty="0" smtClean="0"/>
            </a:br>
            <a:endParaRPr lang="fr-FR" sz="36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37</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8" name="فجة العسكريistaharut im boker.mp4">
            <a:hlinkClick r:id="" action="ppaction://media"/>
          </p:cNvPr>
          <p:cNvPicPr>
            <a:picLocks noGrp="1" noRot="1" noChangeAspect="1"/>
          </p:cNvPicPr>
          <p:nvPr>
            <p:ph idx="1"/>
            <a:videoFile r:link="rId1"/>
          </p:nvPr>
        </p:nvPicPr>
        <p:blipFill>
          <a:blip r:embed="rId4"/>
          <a:stretch>
            <a:fillRect/>
          </a:stretch>
        </p:blipFill>
        <p:spPr>
          <a:xfrm>
            <a:off x="2081577" y="1987139"/>
            <a:ext cx="5766663" cy="433985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42844" y="500042"/>
            <a:ext cx="8786874" cy="1274786"/>
          </a:xfrm>
        </p:spPr>
        <p:txBody>
          <a:bodyPr>
            <a:normAutofit fontScale="90000"/>
          </a:bodyPr>
          <a:lstStyle/>
          <a:p>
            <a:r>
              <a:rPr lang="he-IL" dirty="0" smtClean="0"/>
              <a:t>נתבונן בכמה תמונות מהסרטון</a:t>
            </a:r>
            <a:r>
              <a:rPr lang="en-US" dirty="0" smtClean="0"/>
              <a:t/>
            </a:r>
            <a:br>
              <a:rPr lang="en-US" dirty="0" smtClean="0"/>
            </a:br>
            <a:r>
              <a:rPr lang="he-IL" sz="3600" dirty="0" smtClean="0"/>
              <a:t>המחבלים ברתק מימין ומשמאל לא יורים בזמן הסתערות כי זה מבויים</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38</a:t>
            </a:fld>
            <a:endParaRPr lang="fr-FR" dirty="0"/>
          </a:p>
        </p:txBody>
      </p:sp>
      <p:sp>
        <p:nvSpPr>
          <p:cNvPr id="8" name="Rectangle 7"/>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
        <p:nvSpPr>
          <p:cNvPr id="9" name="ZoneTexte 8"/>
          <p:cNvSpPr txBox="1"/>
          <p:nvPr/>
        </p:nvSpPr>
        <p:spPr>
          <a:xfrm>
            <a:off x="0" y="6072206"/>
            <a:ext cx="8643998" cy="369332"/>
          </a:xfrm>
          <a:prstGeom prst="rect">
            <a:avLst/>
          </a:prstGeom>
          <a:noFill/>
        </p:spPr>
        <p:txBody>
          <a:bodyPr wrap="square" rtlCol="0">
            <a:spAutoFit/>
          </a:bodyPr>
          <a:lstStyle/>
          <a:p>
            <a:pPr algn="r" rtl="1"/>
            <a:r>
              <a:rPr lang="he-IL" b="1" dirty="0" smtClean="0">
                <a:solidFill>
                  <a:srgbClr val="FF0000"/>
                </a:solidFill>
              </a:rPr>
              <a:t>מחבל מימין עם סרט לבן שאינו יורה	מחבל משמאל עם סרט לבן שאינו יורה</a:t>
            </a:r>
            <a:endParaRPr lang="fr-FR" b="1" dirty="0">
              <a:solidFill>
                <a:srgbClr val="FF0000"/>
              </a:solidFill>
            </a:endParaRPr>
          </a:p>
        </p:txBody>
      </p:sp>
      <p:pic>
        <p:nvPicPr>
          <p:cNvPr id="11" name="Image 10" descr="Capture d’écran 2023-10-14 à 17.53.01.png"/>
          <p:cNvPicPr>
            <a:picLocks noChangeAspect="1"/>
          </p:cNvPicPr>
          <p:nvPr/>
        </p:nvPicPr>
        <p:blipFill>
          <a:blip r:embed="rId2"/>
          <a:stretch>
            <a:fillRect/>
          </a:stretch>
        </p:blipFill>
        <p:spPr>
          <a:xfrm>
            <a:off x="1000100" y="1857364"/>
            <a:ext cx="7361220" cy="4129465"/>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nahalayim.jpg"/>
          <p:cNvPicPr>
            <a:picLocks noGrp="1" noChangeAspect="1"/>
          </p:cNvPicPr>
          <p:nvPr>
            <p:ph idx="1"/>
          </p:nvPr>
        </p:nvPicPr>
        <p:blipFill>
          <a:blip r:embed="rId2"/>
          <a:stretch>
            <a:fillRect/>
          </a:stretch>
        </p:blipFill>
        <p:spPr>
          <a:xfrm>
            <a:off x="285720" y="1857363"/>
            <a:ext cx="2500330" cy="4230985"/>
          </a:xfrm>
        </p:spPr>
      </p:pic>
      <p:sp>
        <p:nvSpPr>
          <p:cNvPr id="3" name="Titre 2"/>
          <p:cNvSpPr>
            <a:spLocks noGrp="1"/>
          </p:cNvSpPr>
          <p:nvPr>
            <p:ph type="title"/>
          </p:nvPr>
        </p:nvSpPr>
        <p:spPr>
          <a:xfrm>
            <a:off x="0" y="214290"/>
            <a:ext cx="8786874" cy="1274786"/>
          </a:xfrm>
        </p:spPr>
        <p:txBody>
          <a:bodyPr>
            <a:normAutofit fontScale="90000"/>
          </a:bodyPr>
          <a:lstStyle/>
          <a:p>
            <a:r>
              <a:rPr lang="en-US" dirty="0" smtClean="0"/>
              <a:t/>
            </a:r>
            <a:br>
              <a:rPr lang="en-US" dirty="0" smtClean="0"/>
            </a:br>
            <a:r>
              <a:rPr lang="he-IL" sz="3100" dirty="0" smtClean="0"/>
              <a:t>זה לא מחבל, </a:t>
            </a:r>
            <a:r>
              <a:rPr lang="he-IL" sz="3100" dirty="0" smtClean="0">
                <a:solidFill>
                  <a:srgbClr val="FF0000"/>
                </a:solidFill>
              </a:rPr>
              <a:t>זה שכיר חרב ג'ינג'י, רוצח מקצועי</a:t>
            </a:r>
            <a:r>
              <a:rPr lang="he-IL" sz="3100" dirty="0" smtClean="0"/>
              <a:t>, לשם כך חמאס טשטש אותו, הוא יורה ללא מחסה כי זה מבויים הוא ועמיתיו היו כנראה הגל הראשון אל תוך הלילה</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39</a:t>
            </a:fld>
            <a:endParaRPr lang="fr-FR" dirty="0"/>
          </a:p>
        </p:txBody>
      </p:sp>
      <p:pic>
        <p:nvPicPr>
          <p:cNvPr id="6" name="Image 5" descr="2023-10-22 00.02.55.jpg"/>
          <p:cNvPicPr>
            <a:picLocks noChangeAspect="1"/>
          </p:cNvPicPr>
          <p:nvPr/>
        </p:nvPicPr>
        <p:blipFill>
          <a:blip r:embed="rId3"/>
          <a:stretch>
            <a:fillRect/>
          </a:stretch>
        </p:blipFill>
        <p:spPr>
          <a:xfrm>
            <a:off x="6143636" y="1857364"/>
            <a:ext cx="2500330" cy="4223471"/>
          </a:xfrm>
          <a:prstGeom prst="rect">
            <a:avLst/>
          </a:prstGeom>
        </p:spPr>
      </p:pic>
      <p:pic>
        <p:nvPicPr>
          <p:cNvPr id="7" name="Image 6" descr="2023-10-22 00.03.15.jpg"/>
          <p:cNvPicPr>
            <a:picLocks noChangeAspect="1"/>
          </p:cNvPicPr>
          <p:nvPr/>
        </p:nvPicPr>
        <p:blipFill>
          <a:blip r:embed="rId4"/>
          <a:stretch>
            <a:fillRect/>
          </a:stretch>
        </p:blipFill>
        <p:spPr>
          <a:xfrm>
            <a:off x="3286116" y="1857364"/>
            <a:ext cx="2500330" cy="4195244"/>
          </a:xfrm>
          <a:prstGeom prst="rect">
            <a:avLst/>
          </a:prstGeom>
        </p:spPr>
      </p:pic>
      <p:sp>
        <p:nvSpPr>
          <p:cNvPr id="8" name="Rectangle 7"/>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
        <p:nvSpPr>
          <p:cNvPr id="9" name="ZoneTexte 8"/>
          <p:cNvSpPr txBox="1"/>
          <p:nvPr/>
        </p:nvSpPr>
        <p:spPr>
          <a:xfrm>
            <a:off x="357158" y="6215082"/>
            <a:ext cx="8358246" cy="369332"/>
          </a:xfrm>
          <a:prstGeom prst="rect">
            <a:avLst/>
          </a:prstGeom>
          <a:noFill/>
        </p:spPr>
        <p:txBody>
          <a:bodyPr wrap="square" rtlCol="0">
            <a:spAutoFit/>
          </a:bodyPr>
          <a:lstStyle/>
          <a:p>
            <a:pPr algn="r" rtl="1"/>
            <a:r>
              <a:rPr lang="he-IL" b="1" dirty="0" smtClean="0">
                <a:solidFill>
                  <a:srgbClr val="FF0000"/>
                </a:solidFill>
              </a:rPr>
              <a:t>       משקפי שמש			אפוד קרמי		נעליים מקצועיות</a:t>
            </a:r>
            <a:endParaRPr lang="fr-FR" b="1" dirty="0">
              <a:solidFill>
                <a:srgbClr val="FF0000"/>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42844" y="357166"/>
            <a:ext cx="8786874" cy="1274786"/>
          </a:xfrm>
        </p:spPr>
        <p:txBody>
          <a:bodyPr>
            <a:normAutofit fontScale="90000"/>
          </a:bodyPr>
          <a:lstStyle/>
          <a:p>
            <a:r>
              <a:rPr lang="he-IL" sz="2800" dirty="0" smtClean="0"/>
              <a:t>החיילים הי"ד נרצחו ככל הנראה בלילה באמצע מסדר פתע במהלך משחק מונופול, בלי אפוד ובלי נשק ביד, לרוב מכדור בראש</a:t>
            </a:r>
            <a:endParaRPr lang="fr-FR" sz="36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40</a:t>
            </a:fld>
            <a:endParaRPr lang="fr-FR" dirty="0"/>
          </a:p>
        </p:txBody>
      </p:sp>
      <p:sp>
        <p:nvSpPr>
          <p:cNvPr id="8" name="Rectangle 7"/>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
        <p:nvSpPr>
          <p:cNvPr id="9" name="ZoneTexte 8"/>
          <p:cNvSpPr txBox="1"/>
          <p:nvPr/>
        </p:nvSpPr>
        <p:spPr>
          <a:xfrm>
            <a:off x="0" y="6072206"/>
            <a:ext cx="8643998" cy="369332"/>
          </a:xfrm>
          <a:prstGeom prst="rect">
            <a:avLst/>
          </a:prstGeom>
          <a:noFill/>
        </p:spPr>
        <p:txBody>
          <a:bodyPr wrap="square" rtlCol="0">
            <a:spAutoFit/>
          </a:bodyPr>
          <a:lstStyle/>
          <a:p>
            <a:pPr algn="r" rtl="1"/>
            <a:r>
              <a:rPr lang="he-IL" b="1" dirty="0" smtClean="0">
                <a:solidFill>
                  <a:srgbClr val="FF0000"/>
                </a:solidFill>
              </a:rPr>
              <a:t>קיטבקים ברחבה המעידים על מסדר, סביר להניח שכוח "ידידותי" עשה זאת</a:t>
            </a:r>
            <a:endParaRPr lang="fr-FR" b="1" dirty="0">
              <a:solidFill>
                <a:srgbClr val="FF0000"/>
              </a:solidFill>
            </a:endParaRPr>
          </a:p>
        </p:txBody>
      </p:sp>
      <p:pic>
        <p:nvPicPr>
          <p:cNvPr id="7" name="Image 6" descr="Capture d’écran 2023-10-21 à 23.51.44.png"/>
          <p:cNvPicPr>
            <a:picLocks noChangeAspect="1"/>
          </p:cNvPicPr>
          <p:nvPr/>
        </p:nvPicPr>
        <p:blipFill>
          <a:blip r:embed="rId2" cstate="print"/>
          <a:stretch>
            <a:fillRect/>
          </a:stretch>
        </p:blipFill>
        <p:spPr>
          <a:xfrm>
            <a:off x="214282" y="1571612"/>
            <a:ext cx="3950430" cy="2217293"/>
          </a:xfrm>
          <a:prstGeom prst="rect">
            <a:avLst/>
          </a:prstGeom>
        </p:spPr>
      </p:pic>
      <p:pic>
        <p:nvPicPr>
          <p:cNvPr id="10" name="Image 9" descr="Capture d’écran 2023-10-21 à 23.51.02.png"/>
          <p:cNvPicPr>
            <a:picLocks noChangeAspect="1"/>
          </p:cNvPicPr>
          <p:nvPr/>
        </p:nvPicPr>
        <p:blipFill>
          <a:blip r:embed="rId3" cstate="print"/>
          <a:stretch>
            <a:fillRect/>
          </a:stretch>
        </p:blipFill>
        <p:spPr>
          <a:xfrm>
            <a:off x="214281" y="3929066"/>
            <a:ext cx="3967493" cy="2214578"/>
          </a:xfrm>
          <a:prstGeom prst="rect">
            <a:avLst/>
          </a:prstGeom>
        </p:spPr>
      </p:pic>
      <p:pic>
        <p:nvPicPr>
          <p:cNvPr id="12" name="Image 11" descr="Capture d’écran 2023-10-21 à 23.49.51.png"/>
          <p:cNvPicPr>
            <a:picLocks noChangeAspect="1"/>
          </p:cNvPicPr>
          <p:nvPr/>
        </p:nvPicPr>
        <p:blipFill>
          <a:blip r:embed="rId4" cstate="print"/>
          <a:stretch>
            <a:fillRect/>
          </a:stretch>
        </p:blipFill>
        <p:spPr>
          <a:xfrm>
            <a:off x="4857752" y="1643050"/>
            <a:ext cx="3950430" cy="2206631"/>
          </a:xfrm>
          <a:prstGeom prst="rect">
            <a:avLst/>
          </a:prstGeom>
        </p:spPr>
      </p:pic>
      <p:pic>
        <p:nvPicPr>
          <p:cNvPr id="13" name="Image 12" descr="Capture d’écran 2023-10-21 à 23.45.24.png"/>
          <p:cNvPicPr>
            <a:picLocks noChangeAspect="1"/>
          </p:cNvPicPr>
          <p:nvPr/>
        </p:nvPicPr>
        <p:blipFill>
          <a:blip r:embed="rId5" cstate="print"/>
          <a:stretch>
            <a:fillRect/>
          </a:stretch>
        </p:blipFill>
        <p:spPr>
          <a:xfrm>
            <a:off x="4857752" y="4000504"/>
            <a:ext cx="3823051" cy="2144085"/>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357166"/>
            <a:ext cx="9144000" cy="1285884"/>
          </a:xfrm>
        </p:spPr>
        <p:txBody>
          <a:bodyPr>
            <a:normAutofit fontScale="90000"/>
          </a:bodyPr>
          <a:lstStyle/>
          <a:p>
            <a:r>
              <a:rPr lang="he-IL" sz="2800" dirty="0" smtClean="0"/>
              <a:t>רואים כאן בבירור את פצע הירי שהתייבש בראש מימין למעלה, רואים כי הדם יבש על הרצפה, החיילים נרצחו כנראה מזה שעות לפני הזריחה על ידי כוח "ידידותי" וזאת הסיבה מדוע חמאס טשטש את התמונה.</a:t>
            </a:r>
            <a:endParaRPr lang="fr-FR" sz="36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41</a:t>
            </a:fld>
            <a:endParaRPr lang="fr-FR" dirty="0"/>
          </a:p>
        </p:txBody>
      </p:sp>
      <p:sp>
        <p:nvSpPr>
          <p:cNvPr id="8" name="Rectangle 7"/>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14" name="Image 13" descr="psiah barosh.PNG"/>
          <p:cNvPicPr>
            <a:picLocks noChangeAspect="1"/>
          </p:cNvPicPr>
          <p:nvPr/>
        </p:nvPicPr>
        <p:blipFill>
          <a:blip r:embed="rId2"/>
          <a:stretch>
            <a:fillRect/>
          </a:stretch>
        </p:blipFill>
        <p:spPr>
          <a:xfrm>
            <a:off x="1214414" y="1571612"/>
            <a:ext cx="5715040" cy="4968156"/>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642918"/>
            <a:ext cx="8786842" cy="1274786"/>
          </a:xfrm>
        </p:spPr>
        <p:txBody>
          <a:bodyPr>
            <a:noAutofit/>
          </a:bodyPr>
          <a:lstStyle/>
          <a:p>
            <a:r>
              <a:rPr lang="he-IL" sz="3200" dirty="0" smtClean="0"/>
              <a:t>בשעה 6.22 יש כבר נפגעים במסיבה ברעים כך שהמחבלים לא באו מהפריצה בגדר שהיתה בזריחה</a:t>
            </a:r>
            <a:endParaRPr lang="fr-FR" sz="32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42</a:t>
            </a:fld>
            <a:endParaRPr lang="fr-FR" dirty="0"/>
          </a:p>
        </p:txBody>
      </p:sp>
      <p:pic>
        <p:nvPicPr>
          <p:cNvPr id="5" name="Image 4" descr="6.22 mesibaberehim koah oz davidyanCapture.PNG"/>
          <p:cNvPicPr>
            <a:picLocks noChangeAspect="1"/>
          </p:cNvPicPr>
          <p:nvPr/>
        </p:nvPicPr>
        <p:blipFill>
          <a:blip r:embed="rId2"/>
          <a:stretch>
            <a:fillRect/>
          </a:stretch>
        </p:blipFill>
        <p:spPr>
          <a:xfrm>
            <a:off x="0" y="2071678"/>
            <a:ext cx="9144000" cy="4204138"/>
          </a:xfrm>
          <a:prstGeom prst="rect">
            <a:avLst/>
          </a:prstGeom>
        </p:spPr>
      </p:pic>
      <p:sp>
        <p:nvSpPr>
          <p:cNvPr id="6" name="Rectangle 5"/>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357158" y="428604"/>
            <a:ext cx="8643998" cy="1274786"/>
          </a:xfrm>
        </p:spPr>
        <p:txBody>
          <a:bodyPr>
            <a:noAutofit/>
          </a:bodyPr>
          <a:lstStyle/>
          <a:p>
            <a:r>
              <a:rPr lang="he-IL" sz="32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הסמג"ד מתן גורודיש מסיק כי המחבלים כבשו את הבסיסים מבעוד לילה כאשר הגיחו מתוך ישראל</a:t>
            </a:r>
            <a:endParaRPr lang="fr-FR" sz="32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43</a:t>
            </a:fld>
            <a:endParaRPr lang="fr-FR" dirty="0"/>
          </a:p>
        </p:txBody>
      </p:sp>
      <p:pic>
        <p:nvPicPr>
          <p:cNvPr id="1027" name="Picture 3"/>
          <p:cNvPicPr>
            <a:picLocks noGrp="1" noChangeAspect="1" noChangeArrowheads="1"/>
          </p:cNvPicPr>
          <p:nvPr>
            <p:ph idx="1"/>
          </p:nvPr>
        </p:nvPicPr>
        <p:blipFill>
          <a:blip r:embed="rId2"/>
          <a:srcRect/>
          <a:stretch>
            <a:fillRect/>
          </a:stretch>
        </p:blipFill>
        <p:spPr bwMode="auto">
          <a:xfrm>
            <a:off x="1443196" y="2111216"/>
            <a:ext cx="7056120" cy="3954780"/>
          </a:xfrm>
          <a:prstGeom prst="rect">
            <a:avLst/>
          </a:prstGeom>
          <a:noFill/>
          <a:ln w="9525">
            <a:noFill/>
            <a:miter lim="800000"/>
            <a:headEnd/>
            <a:tailEnd/>
          </a:ln>
          <a:effectLst/>
        </p:spPr>
      </p:pic>
      <p:sp>
        <p:nvSpPr>
          <p:cNvPr id="7" name="Rectangle 6"/>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
        <p:nvSpPr>
          <p:cNvPr id="9" name="ZoneTexte 8"/>
          <p:cNvSpPr txBox="1"/>
          <p:nvPr/>
        </p:nvSpPr>
        <p:spPr>
          <a:xfrm>
            <a:off x="2786050" y="1571612"/>
            <a:ext cx="5857916" cy="646331"/>
          </a:xfrm>
          <a:prstGeom prst="rect">
            <a:avLst/>
          </a:prstGeom>
          <a:noFill/>
        </p:spPr>
        <p:txBody>
          <a:bodyPr wrap="square" rtlCol="0">
            <a:spAutoFit/>
          </a:bodyPr>
          <a:lstStyle/>
          <a:p>
            <a:pPr algn="r" rtl="1"/>
            <a:r>
              <a:rPr lang="he-IL" dirty="0" smtClean="0"/>
              <a:t>הסרטון: </a:t>
            </a:r>
            <a:r>
              <a:rPr lang="fr-FR" dirty="0" smtClean="0">
                <a:hlinkClick r:id="rId3"/>
              </a:rPr>
              <a:t> https://t.me/Nakim_org_Ch/615</a:t>
            </a:r>
            <a:endParaRPr lang="fr-FR" dirty="0" smtClean="0"/>
          </a:p>
          <a:p>
            <a:pPr algn="r" rtl="1"/>
            <a:endParaRPr lang="fr-FR"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Capture d’écran 2023-10-10 à 18.00.35.png"/>
          <p:cNvPicPr>
            <a:picLocks noGrp="1" noChangeAspect="1"/>
          </p:cNvPicPr>
          <p:nvPr>
            <p:ph idx="1"/>
          </p:nvPr>
        </p:nvPicPr>
        <p:blipFill>
          <a:blip r:embed="rId2"/>
          <a:stretch>
            <a:fillRect/>
          </a:stretch>
        </p:blipFill>
        <p:spPr>
          <a:xfrm>
            <a:off x="3571868" y="1571612"/>
            <a:ext cx="4714908" cy="5060191"/>
          </a:xfrm>
        </p:spPr>
      </p:pic>
      <p:sp>
        <p:nvSpPr>
          <p:cNvPr id="3" name="Titre 2"/>
          <p:cNvSpPr>
            <a:spLocks noGrp="1"/>
          </p:cNvSpPr>
          <p:nvPr>
            <p:ph type="title"/>
          </p:nvPr>
        </p:nvSpPr>
        <p:spPr>
          <a:xfrm>
            <a:off x="1000100" y="285728"/>
            <a:ext cx="7715304" cy="1274786"/>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1.10.23 בן גביר מודר מהקבינט כי הוא רוצה לאסור כניסת פועלים מעזה</a:t>
            </a:r>
            <a:endParaRPr lang="fr-FR"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44</a:t>
            </a:fld>
            <a:endParaRPr lang="fr-FR" dirty="0"/>
          </a:p>
        </p:txBody>
      </p:sp>
      <p:sp>
        <p:nvSpPr>
          <p:cNvPr id="6" name="Rectangle 5"/>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lnSpcReduction="10000"/>
          </a:bodyPr>
          <a:lstStyle/>
          <a:p>
            <a:pPr marL="514350" indent="-514350">
              <a:buFont typeface="+mj-lt"/>
              <a:buAutoNum type="arabicPeriod"/>
            </a:pPr>
            <a:r>
              <a:rPr lang="he-IL" dirty="0" smtClean="0"/>
              <a:t>המסיבה ברעים גרמה כי נחטפו אזרחים בקנה מידה גדול.</a:t>
            </a:r>
          </a:p>
          <a:p>
            <a:pPr marL="514350" indent="-514350" algn="r" rtl="1">
              <a:buFont typeface="+mj-lt"/>
              <a:buAutoNum type="arabicPeriod"/>
            </a:pPr>
            <a:r>
              <a:rPr lang="he-IL" dirty="0" smtClean="0"/>
              <a:t>המסיבה הקלה על המחבלים כי האזרחים היו בשטח ללא הגנה.</a:t>
            </a:r>
          </a:p>
          <a:p>
            <a:pPr marL="514350" indent="-514350">
              <a:buFont typeface="+mj-lt"/>
              <a:buAutoNum type="arabicPeriod"/>
            </a:pPr>
            <a:r>
              <a:rPr lang="he-IL" dirty="0" smtClean="0"/>
              <a:t>המסיבה תגרום כי דעת הקהל העולמית תתקומם ממראה עיניה ביתר שאת באירוע למען השלום.</a:t>
            </a:r>
          </a:p>
          <a:p>
            <a:pPr marL="514350" indent="-514350" algn="r" rtl="1">
              <a:buFont typeface="+mj-lt"/>
              <a:buAutoNum type="arabicPeriod"/>
            </a:pPr>
            <a:r>
              <a:rPr lang="he-IL" dirty="0" smtClean="0"/>
              <a:t>המסיבה היתה ערובה להצלחת הפלישה במידה והמחבלים לא יצליחו לפלוש לישובים ועל כן הוזרמו לשם עשרות רבות של מחבלים.</a:t>
            </a: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45</a:t>
            </a:fld>
            <a:endParaRPr lang="fr-FR" dirty="0"/>
          </a:p>
        </p:txBody>
      </p:sp>
      <p:sp>
        <p:nvSpPr>
          <p:cNvPr id="5" name="Rectangle 4"/>
          <p:cNvSpPr/>
          <p:nvPr/>
        </p:nvSpPr>
        <p:spPr>
          <a:xfrm>
            <a:off x="357158" y="642918"/>
            <a:ext cx="8358214" cy="830997"/>
          </a:xfrm>
          <a:prstGeom prst="rect">
            <a:avLst/>
          </a:prstGeom>
        </p:spPr>
        <p:txBody>
          <a:bodyPr wrap="square">
            <a:spAutoFit/>
          </a:bodyPr>
          <a:lstStyle/>
          <a:p>
            <a:pPr lvl="0" algn="ctr" rtl="1">
              <a:spcBef>
                <a:spcPct val="0"/>
              </a:spcBef>
            </a:pPr>
            <a:r>
              <a:rPr lang="he-IL" sz="2400" dirty="0" smtClean="0">
                <a:solidFill>
                  <a:prstClr val="black"/>
                </a:solidFill>
                <a:latin typeface="David" pitchFamily="34" charset="-79"/>
                <a:ea typeface="+mj-ea"/>
                <a:cs typeface="David" pitchFamily="34" charset="-79"/>
              </a:rPr>
              <a:t>המסיבה ברעים היתה מאושרת, מדוע לא הופסקה ב-4 לפנות בוקר על ידי כוח טקילה שב"כ/משטרה שירדו לעוטף עזה בגלל החשד לפלישה/חדירה?</a:t>
            </a:r>
            <a:endParaRPr lang="fr-FR" sz="2400" dirty="0">
              <a:solidFill>
                <a:prstClr val="black"/>
              </a:solidFill>
              <a:latin typeface="David" pitchFamily="34" charset="-79"/>
              <a:ea typeface="+mj-ea"/>
              <a:cs typeface="David" pitchFamily="34" charset="-79"/>
            </a:endParaRPr>
          </a:p>
        </p:txBody>
      </p:sp>
      <p:sp>
        <p:nvSpPr>
          <p:cNvPr id="6" name="Rectangle 5"/>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55000" lnSpcReduction="20000"/>
          </a:bodyPr>
          <a:lstStyle/>
          <a:p>
            <a:r>
              <a:rPr lang="he-IL" dirty="0" smtClean="0"/>
              <a:t>מחבלי החמאס פעלו במספר קבוצות הסתערות וניתנים לזיהוי בן היתר על ידי צבע הסרט מסביב לראשם.</a:t>
            </a:r>
          </a:p>
          <a:p>
            <a:r>
              <a:rPr lang="he-IL" dirty="0" smtClean="0"/>
              <a:t>הגל הראשון הן ככל הנראה הגל הסמוי המטושטשים בסרטים, רוצחים שכירים אשר רצחו את החיילים במיטותיהם בבסיסים מסוימים ואשר הגיחו מתוך הארץ בעוד לילה.</a:t>
            </a:r>
          </a:p>
          <a:p>
            <a:r>
              <a:rPr lang="he-IL" dirty="0" smtClean="0"/>
              <a:t>הגל השני עם טנדרים וסרט לבן חצו ראשונים את הגדר עם הזריחה, הם הסתערו על שדרות, צמתים מרכזים ובסיסים נותרים לשתק את הגזרה ולאפשר המשך פריצות בגדר ללא הפרעה, סביר להניח שהצטרפו אליהם מחבלים מתוך הארץ בעוד לילה אחרי שהסתננו ימים לפני כן כפועלים תמימים אשר הורשו להכנס לישראל או כאלה מיו"ש ומזרח ירושלים. כאמור הקבינט מידר את השר בן גביר לאפשר כניסת פועלים עזתים לישראל שבוע לפני כן.</a:t>
            </a:r>
          </a:p>
          <a:p>
            <a:r>
              <a:rPr lang="he-IL" dirty="0" smtClean="0"/>
              <a:t>הגל השלישי עם אופנועים וטנדרים וסרט ירוק על הראש חצו את הגדר בהמשך והסתערו על הקיבוצים במטרה לחטוף אזרחים לעזה.</a:t>
            </a:r>
          </a:p>
          <a:p>
            <a:r>
              <a:rPr lang="he-IL" dirty="0" smtClean="0"/>
              <a:t>הגל הרביעי הם האספסוף, חלקם חמושים וחלקם לא, שהסתערו למטרת ביזה ולסייע בחטיפת האזרחים.</a:t>
            </a:r>
          </a:p>
          <a:p>
            <a:r>
              <a:rPr lang="he-IL" dirty="0" smtClean="0"/>
              <a:t>הגיס החמישי, סוכנים דוברי עברית ואנגלית,  אשר נתנו הוראות, חלקם עם חולצות תכלת שנחשפים בסרטים של חמאס ובעדויות של אזרחים.</a:t>
            </a:r>
          </a:p>
          <a:p>
            <a:endParaRPr lang="fr-FR" dirty="0"/>
          </a:p>
        </p:txBody>
      </p:sp>
      <p:sp>
        <p:nvSpPr>
          <p:cNvPr id="3" name="Titre 2"/>
          <p:cNvSpPr>
            <a:spLocks noGrp="1"/>
          </p:cNvSpPr>
          <p:nvPr>
            <p:ph type="title"/>
          </p:nvPr>
        </p:nvSpPr>
        <p:spPr>
          <a:xfrm>
            <a:off x="642910" y="214290"/>
            <a:ext cx="7929618" cy="1274786"/>
          </a:xfrm>
        </p:spPr>
        <p:txBody>
          <a:bodyPr>
            <a:normAutofit fontScale="90000"/>
          </a:bodyPr>
          <a:lstStyle/>
          <a:p>
            <a:r>
              <a:rPr lang="he-IL" dirty="0" smtClean="0"/>
              <a:t>מחבלי החמאס מגיעים במספר גלים...</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46</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85720" y="142852"/>
            <a:ext cx="8715436" cy="1274786"/>
          </a:xfrm>
        </p:spPr>
        <p:txBody>
          <a:bodyPr>
            <a:normAutofit fontScale="90000"/>
          </a:bodyPr>
          <a:lstStyle/>
          <a:p>
            <a:r>
              <a:rPr lang="he-IL" dirty="0" smtClean="0"/>
              <a:t>בשעה 7.01 הגדר כבר פרוץ עם מחבלי הסרט הלבן כגל שני</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47</a:t>
            </a:fld>
            <a:endParaRPr lang="fr-FR" dirty="0"/>
          </a:p>
        </p:txBody>
      </p:sp>
      <p:pic>
        <p:nvPicPr>
          <p:cNvPr id="5" name="7.1cam hadira gader-video_2023-10-19_00-31-41.mp4">
            <a:hlinkClick r:id="" action="ppaction://media"/>
          </p:cNvPr>
          <p:cNvPicPr>
            <a:picLocks noRot="1" noChangeAspect="1"/>
          </p:cNvPicPr>
          <p:nvPr>
            <a:videoFile r:link="rId1"/>
          </p:nvPr>
        </p:nvPicPr>
        <p:blipFill>
          <a:blip r:embed="rId3"/>
          <a:stretch>
            <a:fillRect/>
          </a:stretch>
        </p:blipFill>
        <p:spPr>
          <a:xfrm>
            <a:off x="1360592" y="1571612"/>
            <a:ext cx="6279939" cy="47149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42844" y="285728"/>
            <a:ext cx="8858312" cy="1274786"/>
          </a:xfrm>
        </p:spPr>
        <p:txBody>
          <a:bodyPr>
            <a:normAutofit fontScale="90000"/>
          </a:bodyPr>
          <a:lstStyle/>
          <a:p>
            <a:r>
              <a:rPr lang="he-IL" sz="2700" dirty="0" smtClean="0"/>
              <a:t>מחבלי החמאס עם הסרט הלבן חוסמים צמתים ורוצחים עם הזריחה</a:t>
            </a:r>
            <a:r>
              <a:rPr lang="he-IL" sz="3600" dirty="0" smtClean="0"/>
              <a:t/>
            </a:r>
            <a:br>
              <a:rPr lang="he-IL" sz="3600" dirty="0" smtClean="0"/>
            </a:br>
            <a:r>
              <a:rPr lang="he-IL" sz="2200" dirty="0" smtClean="0"/>
              <a:t>הסרטון</a:t>
            </a:r>
            <a:r>
              <a:rPr lang="he-IL" sz="3600" dirty="0" smtClean="0"/>
              <a:t>: </a:t>
            </a:r>
            <a:r>
              <a:rPr lang="fr-FR" sz="1800" u="sng" dirty="0" smtClean="0">
                <a:hlinkClick r:id="rId3"/>
              </a:rPr>
              <a:t>https://t.me/hadshotbeforeveryone/23</a:t>
            </a:r>
            <a:r>
              <a:rPr lang="fr-CA" sz="1800" u="sng" dirty="0" smtClean="0">
                <a:hlinkClick r:id="rId3"/>
              </a:rPr>
              <a:t>070</a:t>
            </a:r>
            <a:endParaRPr lang="fr-FR" sz="36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48</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7" name="seret lavan in tsomet near shderotIMG_3657.MP4">
            <a:hlinkClick r:id="" action="ppaction://media"/>
          </p:cNvPr>
          <p:cNvPicPr>
            <a:picLocks noRot="1" noChangeAspect="1"/>
          </p:cNvPicPr>
          <p:nvPr>
            <a:videoFile r:link="rId1"/>
          </p:nvPr>
        </p:nvPicPr>
        <p:blipFill>
          <a:blip r:embed="rId4"/>
          <a:stretch>
            <a:fillRect/>
          </a:stretch>
        </p:blipFill>
        <p:spPr>
          <a:xfrm>
            <a:off x="1860662" y="1428736"/>
            <a:ext cx="6565684" cy="492922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descr="shderotseret lavan7-07.PNG"/>
          <p:cNvPicPr>
            <a:picLocks noGrp="1" noChangeAspect="1"/>
          </p:cNvPicPr>
          <p:nvPr>
            <p:ph idx="1"/>
          </p:nvPr>
        </p:nvPicPr>
        <p:blipFill>
          <a:blip r:embed="rId2"/>
          <a:stretch>
            <a:fillRect/>
          </a:stretch>
        </p:blipFill>
        <p:spPr>
          <a:xfrm>
            <a:off x="1533882" y="1600200"/>
            <a:ext cx="6076235" cy="4525963"/>
          </a:xfrm>
        </p:spPr>
      </p:pic>
      <p:sp>
        <p:nvSpPr>
          <p:cNvPr id="3" name="Titre 2"/>
          <p:cNvSpPr>
            <a:spLocks noGrp="1"/>
          </p:cNvSpPr>
          <p:nvPr>
            <p:ph type="title"/>
          </p:nvPr>
        </p:nvSpPr>
        <p:spPr>
          <a:xfrm>
            <a:off x="-285784" y="428604"/>
            <a:ext cx="9429784" cy="1357322"/>
          </a:xfrm>
        </p:spPr>
        <p:txBody>
          <a:bodyPr>
            <a:normAutofit/>
          </a:bodyPr>
          <a:lstStyle/>
          <a:p>
            <a:r>
              <a:rPr lang="he-IL" sz="3600" dirty="0" smtClean="0"/>
              <a:t>עוד לפני 7.07 מחבלי הסרט הלבן כבר בשדרות</a:t>
            </a:r>
            <a:endParaRPr lang="fr-FR" sz="36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49</a:t>
            </a:fld>
            <a:endParaRPr lang="fr-FR" dirty="0"/>
          </a:p>
        </p:txBody>
      </p:sp>
      <p:sp>
        <p:nvSpPr>
          <p:cNvPr id="6" name="Rectangle 5"/>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928670"/>
            <a:ext cx="9144000" cy="1274786"/>
          </a:xfrm>
        </p:spPr>
        <p:txBody>
          <a:bodyPr>
            <a:normAutofit fontScale="90000"/>
          </a:bodyPr>
          <a:lstStyle/>
          <a:p>
            <a:r>
              <a:rPr lang="he-IL" sz="3200" dirty="0" smtClean="0"/>
              <a:t>סרטון של החמאס, מחבלים עם הסרט ירוק יוצאים כגל שלישי מעזה כחצי שעה לערך אחרי אלה עם הסרט הלבן</a:t>
            </a:r>
            <a:r>
              <a:rPr lang="fr-CA" sz="3200" dirty="0" smtClean="0"/>
              <a:t/>
            </a:r>
            <a:br>
              <a:rPr lang="fr-CA" sz="3200" dirty="0" smtClean="0"/>
            </a:br>
            <a:r>
              <a:rPr lang="he-IL" sz="2700" dirty="0" smtClean="0"/>
              <a:t>הסרטון: </a:t>
            </a:r>
            <a:r>
              <a:rPr lang="fr-FR" sz="2200" u="sng" dirty="0" smtClean="0">
                <a:hlinkClick r:id="rId3"/>
              </a:rPr>
              <a:t>https://t.me/hadshotbeforeveryone/23356</a:t>
            </a:r>
            <a:r>
              <a:rPr lang="fr-FR" sz="2800" dirty="0" smtClean="0"/>
              <a:t/>
            </a:r>
            <a:br>
              <a:rPr lang="fr-FR" sz="2800" dirty="0" smtClean="0"/>
            </a:br>
            <a:r>
              <a:rPr lang="he-IL" sz="2800" dirty="0" smtClean="0"/>
              <a:t/>
            </a:r>
            <a:br>
              <a:rPr lang="he-IL" sz="2800" dirty="0" smtClean="0"/>
            </a:br>
            <a:endParaRPr lang="fr-FR" sz="32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50</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7" name="תיעוד מצמרר של  הנאצים יוצאים למסע הטבחIMG_3751.MP4">
            <a:hlinkClick r:id="" action="ppaction://media"/>
          </p:cNvPr>
          <p:cNvPicPr>
            <a:picLocks noRot="1" noChangeAspect="1"/>
          </p:cNvPicPr>
          <p:nvPr>
            <a:videoFile r:link="rId1"/>
          </p:nvPr>
        </p:nvPicPr>
        <p:blipFill>
          <a:blip r:embed="rId4"/>
          <a:stretch>
            <a:fillRect/>
          </a:stretch>
        </p:blipFill>
        <p:spPr>
          <a:xfrm>
            <a:off x="2285984" y="2145591"/>
            <a:ext cx="5524539" cy="4138453"/>
          </a:xfrm>
          <a:prstGeom prst="rect">
            <a:avLst/>
          </a:prstGeom>
          <a:blipFill>
            <a:blip r:embed="rId5"/>
            <a:stretch>
              <a:fillRect/>
            </a:stretch>
          </a:blip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642918"/>
            <a:ext cx="9144000" cy="1274786"/>
          </a:xfrm>
        </p:spPr>
        <p:txBody>
          <a:bodyPr>
            <a:normAutofit fontScale="90000"/>
          </a:bodyPr>
          <a:lstStyle/>
          <a:p>
            <a:r>
              <a:rPr lang="he-IL" sz="3200" dirty="0" smtClean="0"/>
              <a:t>סרטון של חמאס עם סרט ירוק יוצאים מעזה</a:t>
            </a:r>
            <a:r>
              <a:rPr lang="en-US" sz="3200" dirty="0" smtClean="0"/>
              <a:t/>
            </a:r>
            <a:br>
              <a:rPr lang="en-US" sz="3200" dirty="0" smtClean="0"/>
            </a:br>
            <a:r>
              <a:rPr lang="he-IL" sz="3200" dirty="0" smtClean="0"/>
              <a:t>שימו לב למובילים מקדימה</a:t>
            </a:r>
            <a:r>
              <a:rPr lang="en-US" sz="3200" dirty="0" smtClean="0"/>
              <a:t/>
            </a:r>
            <a:br>
              <a:rPr lang="en-US" sz="3200" dirty="0" smtClean="0"/>
            </a:br>
            <a:endParaRPr lang="fr-FR" sz="32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51</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6" name="Image 5" descr="seret yarok yotse meaza bazrihaCapture.PNG"/>
          <p:cNvPicPr>
            <a:picLocks noChangeAspect="1"/>
          </p:cNvPicPr>
          <p:nvPr/>
        </p:nvPicPr>
        <p:blipFill>
          <a:blip r:embed="rId2"/>
          <a:stretch>
            <a:fillRect/>
          </a:stretch>
        </p:blipFill>
        <p:spPr>
          <a:xfrm>
            <a:off x="928662" y="1500174"/>
            <a:ext cx="7451275" cy="4429156"/>
          </a:xfrm>
          <a:prstGeom prst="rect">
            <a:avLst/>
          </a:prstGeom>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0" y="642918"/>
            <a:ext cx="9144000" cy="1274786"/>
          </a:xfrm>
        </p:spPr>
        <p:txBody>
          <a:bodyPr>
            <a:normAutofit/>
          </a:bodyPr>
          <a:lstStyle/>
          <a:p>
            <a:r>
              <a:rPr lang="he-IL" sz="3200" dirty="0" smtClean="0"/>
              <a:t>מחבל עם סרט ירוק מחוסל בשעה 8.05</a:t>
            </a:r>
            <a:endParaRPr lang="fr-FR" sz="3200"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52</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7" name="Image 6" descr="8.05 seretyarok arug im ofnoah.PNG"/>
          <p:cNvPicPr>
            <a:picLocks noChangeAspect="1"/>
          </p:cNvPicPr>
          <p:nvPr/>
        </p:nvPicPr>
        <p:blipFill>
          <a:blip r:embed="rId2"/>
          <a:stretch>
            <a:fillRect/>
          </a:stretch>
        </p:blipFill>
        <p:spPr>
          <a:xfrm>
            <a:off x="1285852" y="1643050"/>
            <a:ext cx="6224985" cy="4670075"/>
          </a:xfrm>
          <a:prstGeom prst="rect">
            <a:avLst/>
          </a:prstGeom>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EC9777DB-6238-4F05-ABCF-CC7ECAB33961}" type="slidenum">
              <a:rPr lang="fr-FR" smtClean="0"/>
              <a:pPr/>
              <a:t>53</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10" name="Image 9" descr="Capture d’écran 2023-10-23 à 00.18.47.png"/>
          <p:cNvPicPr>
            <a:picLocks noChangeAspect="1"/>
          </p:cNvPicPr>
          <p:nvPr/>
        </p:nvPicPr>
        <p:blipFill>
          <a:blip r:embed="rId2"/>
          <a:stretch>
            <a:fillRect/>
          </a:stretch>
        </p:blipFill>
        <p:spPr>
          <a:xfrm>
            <a:off x="1785918" y="1142984"/>
            <a:ext cx="6072230" cy="5431822"/>
          </a:xfrm>
          <a:prstGeom prst="rect">
            <a:avLst/>
          </a:prstGeom>
        </p:spPr>
      </p:pic>
      <p:sp>
        <p:nvSpPr>
          <p:cNvPr id="13" name="Titre 2"/>
          <p:cNvSpPr>
            <a:spLocks noGrp="1"/>
          </p:cNvSpPr>
          <p:nvPr>
            <p:ph type="title"/>
          </p:nvPr>
        </p:nvSpPr>
        <p:spPr>
          <a:xfrm>
            <a:off x="142844" y="0"/>
            <a:ext cx="8429684" cy="1274786"/>
          </a:xfrm>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הסוכן הישראלי </a:t>
            </a:r>
            <a:r>
              <a:rPr lang="he-IL" sz="2400" dirty="0" smtClean="0"/>
              <a:t>(נחשף לראשונה על ידי </a:t>
            </a:r>
            <a:r>
              <a:rPr lang="he-IL" sz="2400" b="1" i="1" dirty="0" smtClean="0"/>
              <a:t>שבבים בע"מ </a:t>
            </a:r>
            <a:r>
              <a:rPr lang="he-IL" sz="2400" dirty="0" smtClean="0"/>
              <a:t>בקבוצת </a:t>
            </a:r>
            <a:r>
              <a:rPr lang="he-IL" sz="2400" b="1" i="1" dirty="0" smtClean="0"/>
              <a:t>נקים</a:t>
            </a:r>
            <a:r>
              <a:rPr lang="he-IL" sz="2400" dirty="0" smtClean="0"/>
              <a:t> בטלרגרם)</a:t>
            </a:r>
            <a:endParaRPr lang="fr-FR" sz="3200"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EC9777DB-6238-4F05-ABCF-CC7ECAB33961}" type="slidenum">
              <a:rPr lang="fr-FR" smtClean="0"/>
              <a:pPr/>
              <a:t>54</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9" name="Image 8" descr="2023-10-23 00.04.48.jpg"/>
          <p:cNvPicPr>
            <a:picLocks noChangeAspect="1"/>
          </p:cNvPicPr>
          <p:nvPr/>
        </p:nvPicPr>
        <p:blipFill>
          <a:blip r:embed="rId2"/>
          <a:stretch>
            <a:fillRect/>
          </a:stretch>
        </p:blipFill>
        <p:spPr>
          <a:xfrm>
            <a:off x="571472" y="1428736"/>
            <a:ext cx="7747054" cy="4357718"/>
          </a:xfrm>
          <a:prstGeom prst="rect">
            <a:avLst/>
          </a:prstGeom>
        </p:spPr>
      </p:pic>
      <p:sp>
        <p:nvSpPr>
          <p:cNvPr id="13" name="Titre 2"/>
          <p:cNvSpPr>
            <a:spLocks noGrp="1"/>
          </p:cNvSpPr>
          <p:nvPr>
            <p:ph type="title"/>
          </p:nvPr>
        </p:nvSpPr>
        <p:spPr>
          <a:xfrm>
            <a:off x="3286116" y="0"/>
            <a:ext cx="5643602" cy="1274786"/>
          </a:xfrm>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הסוכן הישראלי</a:t>
            </a:r>
            <a:endParaRPr lang="fr-FR"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6" name="ZoneTexte 5"/>
          <p:cNvSpPr txBox="1"/>
          <p:nvPr/>
        </p:nvSpPr>
        <p:spPr>
          <a:xfrm>
            <a:off x="357158" y="714356"/>
            <a:ext cx="4000528" cy="646331"/>
          </a:xfrm>
          <a:prstGeom prst="rect">
            <a:avLst/>
          </a:prstGeom>
          <a:noFill/>
        </p:spPr>
        <p:txBody>
          <a:bodyPr wrap="square" rtlCol="0">
            <a:spAutoFit/>
          </a:bodyPr>
          <a:lstStyle/>
          <a:p>
            <a:pPr algn="r" rtl="1"/>
            <a:r>
              <a:rPr lang="he-IL" dirty="0" smtClean="0"/>
              <a:t>עם מסכת קורונה מצד שמאל למעלה, תמונה 1</a:t>
            </a:r>
            <a:endParaRPr lang="fr-FR"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714348" y="-142900"/>
            <a:ext cx="9144000" cy="1274786"/>
          </a:xfrm>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הסוכן הישראלי</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55</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10" name="Image 9" descr="2023-10-23 00.04.42.jpg"/>
          <p:cNvPicPr>
            <a:picLocks noChangeAspect="1"/>
          </p:cNvPicPr>
          <p:nvPr/>
        </p:nvPicPr>
        <p:blipFill>
          <a:blip r:embed="rId2"/>
          <a:stretch>
            <a:fillRect/>
          </a:stretch>
        </p:blipFill>
        <p:spPr>
          <a:xfrm>
            <a:off x="428596" y="1428736"/>
            <a:ext cx="8001056" cy="4500594"/>
          </a:xfrm>
          <a:prstGeom prst="rect">
            <a:avLst/>
          </a:prstGeom>
        </p:spPr>
      </p:pic>
      <p:sp>
        <p:nvSpPr>
          <p:cNvPr id="6" name="ZoneTexte 5"/>
          <p:cNvSpPr txBox="1"/>
          <p:nvPr/>
        </p:nvSpPr>
        <p:spPr>
          <a:xfrm>
            <a:off x="357158" y="714356"/>
            <a:ext cx="4000528" cy="646331"/>
          </a:xfrm>
          <a:prstGeom prst="rect">
            <a:avLst/>
          </a:prstGeom>
          <a:noFill/>
        </p:spPr>
        <p:txBody>
          <a:bodyPr wrap="square" rtlCol="0">
            <a:spAutoFit/>
          </a:bodyPr>
          <a:lstStyle/>
          <a:p>
            <a:pPr algn="r" rtl="1"/>
            <a:r>
              <a:rPr lang="he-IL" dirty="0" smtClean="0"/>
              <a:t>עם מסכת קורונה מצד שמאל למעלה, תמונה 2</a:t>
            </a:r>
            <a:endParaRPr lang="fr-FR"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714348" y="142852"/>
            <a:ext cx="9144000" cy="1274786"/>
          </a:xfrm>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הסוכן הישראלי</a:t>
            </a:r>
            <a:endParaRPr lang="fr-FR"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56</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6" name="Image 5" descr="2023-10-23 00.04.14.jpg"/>
          <p:cNvPicPr>
            <a:picLocks noChangeAspect="1"/>
          </p:cNvPicPr>
          <p:nvPr/>
        </p:nvPicPr>
        <p:blipFill>
          <a:blip r:embed="rId2"/>
          <a:stretch>
            <a:fillRect/>
          </a:stretch>
        </p:blipFill>
        <p:spPr>
          <a:xfrm>
            <a:off x="571472" y="1643050"/>
            <a:ext cx="8001056" cy="4500594"/>
          </a:xfrm>
          <a:prstGeom prst="rect">
            <a:avLst/>
          </a:prstGeom>
        </p:spPr>
      </p:pic>
      <p:sp>
        <p:nvSpPr>
          <p:cNvPr id="7" name="ZoneTexte 6"/>
          <p:cNvSpPr txBox="1"/>
          <p:nvPr/>
        </p:nvSpPr>
        <p:spPr>
          <a:xfrm>
            <a:off x="0" y="1000108"/>
            <a:ext cx="4000528" cy="646331"/>
          </a:xfrm>
          <a:prstGeom prst="rect">
            <a:avLst/>
          </a:prstGeom>
          <a:noFill/>
        </p:spPr>
        <p:txBody>
          <a:bodyPr wrap="square" rtlCol="0">
            <a:spAutoFit/>
          </a:bodyPr>
          <a:lstStyle/>
          <a:p>
            <a:pPr algn="r" rtl="1"/>
            <a:r>
              <a:rPr lang="he-IL" dirty="0" smtClean="0"/>
              <a:t>עם מסכת קורונה מצד שמאל למעלה, תמונה 3</a:t>
            </a:r>
            <a:endParaRPr lang="fr-FR"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142976" y="-285776"/>
            <a:ext cx="9144000" cy="1274786"/>
          </a:xfrm>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הסוכן הישראלי</a:t>
            </a:r>
            <a:endParaRPr lang="fr-FR"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57</a:t>
            </a:fld>
            <a:endParaRPr lang="fr-FR" dirty="0"/>
          </a:p>
        </p:txBody>
      </p:sp>
      <p:sp>
        <p:nvSpPr>
          <p:cNvPr id="5" name="Rectangle 4"/>
          <p:cNvSpPr/>
          <p:nvPr/>
        </p:nvSpPr>
        <p:spPr>
          <a:xfrm>
            <a:off x="142844" y="142852"/>
            <a:ext cx="3403496" cy="369332"/>
          </a:xfrm>
          <a:prstGeom prst="rect">
            <a:avLst/>
          </a:prstGeom>
        </p:spPr>
        <p:txBody>
          <a:bodyPr wrap="none">
            <a:spAutoFit/>
          </a:bodyPr>
          <a:lstStyle/>
          <a:p>
            <a:pPr algn="r" rtl="1"/>
            <a:r>
              <a:rPr lang="fr-CA" i="1" dirty="0" smtClean="0">
                <a:solidFill>
                  <a:schemeClr val="accent2">
                    <a:lumMod val="75000"/>
                  </a:schemeClr>
                </a:solidFill>
                <a:latin typeface="David" pitchFamily="34" charset="-79"/>
                <a:cs typeface="David" pitchFamily="34" charset="-79"/>
              </a:rPr>
              <a:t>9</a:t>
            </a:r>
            <a:r>
              <a:rPr lang="he-IL" i="1" dirty="0" smtClean="0">
                <a:solidFill>
                  <a:schemeClr val="accent2">
                    <a:lumMod val="75000"/>
                  </a:schemeClr>
                </a:solidFill>
                <a:latin typeface="David" pitchFamily="34" charset="-79"/>
                <a:cs typeface="David" pitchFamily="34" charset="-79"/>
              </a:rPr>
              <a:t>. אירועים החורגים מהגרסה הרשמית</a:t>
            </a:r>
          </a:p>
        </p:txBody>
      </p:sp>
      <p:pic>
        <p:nvPicPr>
          <p:cNvPr id="7" name="sochen2023-10-23 00.00.57.mp4">
            <a:hlinkClick r:id="" action="ppaction://media"/>
          </p:cNvPr>
          <p:cNvPicPr>
            <a:picLocks noRot="1" noChangeAspect="1"/>
          </p:cNvPicPr>
          <p:nvPr>
            <a:videoFile r:link="rId1"/>
          </p:nvPr>
        </p:nvPicPr>
        <p:blipFill>
          <a:blip r:embed="rId3"/>
          <a:stretch>
            <a:fillRect/>
          </a:stretch>
        </p:blipFill>
        <p:spPr>
          <a:xfrm>
            <a:off x="3286116" y="1785926"/>
            <a:ext cx="5572163" cy="4179123"/>
          </a:xfrm>
          <a:prstGeom prst="rect">
            <a:avLst/>
          </a:prstGeom>
        </p:spPr>
      </p:pic>
      <p:sp>
        <p:nvSpPr>
          <p:cNvPr id="8" name="ZoneTexte 7"/>
          <p:cNvSpPr txBox="1"/>
          <p:nvPr/>
        </p:nvSpPr>
        <p:spPr>
          <a:xfrm>
            <a:off x="428596" y="642918"/>
            <a:ext cx="8572528" cy="646331"/>
          </a:xfrm>
          <a:prstGeom prst="rect">
            <a:avLst/>
          </a:prstGeom>
          <a:noFill/>
        </p:spPr>
        <p:txBody>
          <a:bodyPr wrap="square" rtlCol="0">
            <a:spAutoFit/>
          </a:bodyPr>
          <a:lstStyle/>
          <a:p>
            <a:pPr algn="r" rtl="1"/>
            <a:r>
              <a:rPr lang="he-IL" sz="3600" dirty="0" smtClean="0"/>
              <a:t>הסוכן פוקד בעניין הילד החטוף: </a:t>
            </a:r>
            <a:r>
              <a:rPr lang="he-IL" sz="3600" b="1" dirty="0" smtClean="0"/>
              <a:t>"לא שילך..."</a:t>
            </a:r>
            <a:endParaRPr lang="fr-FR" sz="3600" b="1" dirty="0"/>
          </a:p>
        </p:txBody>
      </p:sp>
      <p:sp>
        <p:nvSpPr>
          <p:cNvPr id="9" name="ZoneTexte 8"/>
          <p:cNvSpPr txBox="1"/>
          <p:nvPr/>
        </p:nvSpPr>
        <p:spPr>
          <a:xfrm>
            <a:off x="142844" y="1928802"/>
            <a:ext cx="2928958" cy="3693319"/>
          </a:xfrm>
          <a:prstGeom prst="rect">
            <a:avLst/>
          </a:prstGeom>
          <a:noFill/>
        </p:spPr>
        <p:txBody>
          <a:bodyPr wrap="square" rtlCol="0">
            <a:spAutoFit/>
          </a:bodyPr>
          <a:lstStyle/>
          <a:p>
            <a:pPr algn="r" rtl="1"/>
            <a:r>
              <a:rPr lang="he-IL" dirty="0" smtClean="0"/>
              <a:t>1. עם טבעת מזהב האסורה לגברים מוסלמים חמסניקים הדוקים.</a:t>
            </a:r>
          </a:p>
          <a:p>
            <a:pPr algn="r" rtl="1"/>
            <a:r>
              <a:rPr lang="he-IL" dirty="0" smtClean="0"/>
              <a:t>2. עם מסכת קורונה.</a:t>
            </a:r>
          </a:p>
          <a:p>
            <a:pPr algn="r" rtl="1"/>
            <a:r>
              <a:rPr lang="he-IL" dirty="0" smtClean="0"/>
              <a:t>3. עם נשק ישראלי בן קלצ'ניקובים.</a:t>
            </a:r>
          </a:p>
          <a:p>
            <a:pPr algn="r" rtl="1"/>
            <a:r>
              <a:rPr lang="he-IL" dirty="0" smtClean="0"/>
              <a:t>4. מדבר עברית.</a:t>
            </a:r>
          </a:p>
          <a:p>
            <a:pPr algn="r" rtl="1"/>
            <a:r>
              <a:rPr lang="he-IL" dirty="0" smtClean="0"/>
              <a:t>5. דווח על ידי שוטר למן דהו ביו"ש (עימו שוחחתי) כי הנ"ל "התאבד מחרטה" אחרי שנחשף על ידי "שבבים בע'מ" בערוץ של "נקים" בטלגרם והפך לכוכב הרשת.</a:t>
            </a:r>
            <a:endParaRPr lang="fr-FR" dirty="0"/>
          </a:p>
        </p:txBody>
      </p:sp>
      <p:sp>
        <p:nvSpPr>
          <p:cNvPr id="10" name="ZoneTexte 9"/>
          <p:cNvSpPr txBox="1"/>
          <p:nvPr/>
        </p:nvSpPr>
        <p:spPr>
          <a:xfrm>
            <a:off x="2714612" y="1285860"/>
            <a:ext cx="5857916" cy="923330"/>
          </a:xfrm>
          <a:prstGeom prst="rect">
            <a:avLst/>
          </a:prstGeom>
          <a:noFill/>
        </p:spPr>
        <p:txBody>
          <a:bodyPr wrap="square" rtlCol="0">
            <a:spAutoFit/>
          </a:bodyPr>
          <a:lstStyle/>
          <a:p>
            <a:pPr algn="r" rtl="1"/>
            <a:r>
              <a:rPr lang="he-IL" dirty="0" smtClean="0"/>
              <a:t>הסרטון: </a:t>
            </a:r>
            <a:r>
              <a:rPr lang="fr-FR" dirty="0" smtClean="0">
                <a:hlinkClick r:id="rId4"/>
              </a:rPr>
              <a:t> https://t.me/Nakim_org_Ch/607</a:t>
            </a:r>
            <a:endParaRPr lang="fr-FR" dirty="0" smtClean="0"/>
          </a:p>
          <a:p>
            <a:pPr algn="r" rtl="1"/>
            <a:endParaRPr lang="fr-FR" dirty="0" smtClean="0"/>
          </a:p>
          <a:p>
            <a:pPr algn="r" rtl="1"/>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571472" y="2000240"/>
            <a:ext cx="8429684" cy="2274918"/>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-מבצע פסיכולוגי שחור,  ארה"ב</a:t>
            </a:r>
            <a: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r>
            <a:b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fr-CA"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US </a:t>
            </a:r>
            <a: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Black PSYOP</a:t>
            </a:r>
            <a:b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מה זה?</a:t>
            </a:r>
            <a:r>
              <a:rPr lang="en-US" sz="3200" b="1" dirty="0" smtClean="0"/>
              <a:t/>
            </a:r>
            <a:br>
              <a:rPr lang="en-US" sz="3200" b="1" dirty="0" smtClean="0"/>
            </a:b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58</a:t>
            </a:fld>
            <a:endParaRPr lang="fr-FR" dirty="0"/>
          </a:p>
        </p:txBody>
      </p:sp>
      <p:sp>
        <p:nvSpPr>
          <p:cNvPr id="5" name="ZoneTexte 4"/>
          <p:cNvSpPr txBox="1"/>
          <p:nvPr/>
        </p:nvSpPr>
        <p:spPr>
          <a:xfrm>
            <a:off x="0" y="0"/>
            <a:ext cx="2786050" cy="1200329"/>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10. פסי-אופס שחור, מה זה?</a:t>
            </a:r>
          </a:p>
          <a:p>
            <a:pPr algn="r" rtl="1"/>
            <a:endParaRPr lang="he-IL" i="1" dirty="0" smtClean="0">
              <a:solidFill>
                <a:schemeClr val="accent2">
                  <a:lumMod val="75000"/>
                </a:schemeClr>
              </a:solidFill>
              <a:latin typeface="David" pitchFamily="34" charset="-79"/>
              <a:cs typeface="David" pitchFamily="34" charset="-79"/>
            </a:endParaRPr>
          </a:p>
          <a:p>
            <a:pPr algn="r" rtl="1"/>
            <a:endParaRPr lang="he-IL" i="1" dirty="0" smtClean="0">
              <a:solidFill>
                <a:schemeClr val="accent2">
                  <a:lumMod val="75000"/>
                </a:schemeClr>
              </a:solidFill>
              <a:latin typeface="David" pitchFamily="34" charset="-79"/>
              <a:cs typeface="David" pitchFamily="34" charset="-79"/>
            </a:endParaRPr>
          </a:p>
          <a:p>
            <a:endParaRPr lang="fr-FR"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457200" y="1600200"/>
            <a:ext cx="8686800" cy="4900634"/>
          </a:xfrm>
        </p:spPr>
        <p:txBody>
          <a:bodyPr>
            <a:normAutofit fontScale="47500" lnSpcReduction="20000"/>
          </a:bodyPr>
          <a:lstStyle/>
          <a:p>
            <a:pPr algn="l" rtl="0"/>
            <a:r>
              <a:rPr lang="en-US" b="1" dirty="0" smtClean="0"/>
              <a:t>Black PSYOP</a:t>
            </a:r>
          </a:p>
          <a:p>
            <a:pPr algn="l" rtl="0">
              <a:buNone/>
            </a:pPr>
            <a:r>
              <a:rPr lang="en-US" dirty="0" smtClean="0"/>
              <a:t>The activity engaged in appears to emanate from a source (government, party, group, organization, person) usually hostile in nature. The interest of the U.S. government is concealed and the U.S. government would deny responsibility. It is best used in support of strategic plans</a:t>
            </a:r>
            <a:r>
              <a:rPr lang="he-IL" dirty="0" smtClean="0"/>
              <a:t>.</a:t>
            </a:r>
            <a:endParaRPr lang="en-US" dirty="0" smtClean="0"/>
          </a:p>
          <a:p>
            <a:pPr algn="l" rtl="0"/>
            <a:r>
              <a:rPr lang="en-US" b="1" dirty="0" smtClean="0"/>
              <a:t>Media</a:t>
            </a:r>
          </a:p>
          <a:p>
            <a:pPr algn="l" rtl="0">
              <a:buNone/>
            </a:pPr>
            <a:r>
              <a:rPr lang="en-US" dirty="0" smtClean="0"/>
              <a:t>PSYOP conveys messages via visual, audio, and audiovisual media. Military psychological operations, at the tactical level, are usually delivered by loudspeaker, and face to face communication. For more deliberate campaigns, they may use leaflets, radio or television. Strategic operations may use social media, radio or television broadcasts, various publications, airdropped leaflets, or, as part of a covert operation, with material placed in foreign news media.</a:t>
            </a:r>
            <a:endParaRPr lang="he-IL" dirty="0" smtClean="0"/>
          </a:p>
          <a:p>
            <a:r>
              <a:rPr lang="he-IL" dirty="0" smtClean="0"/>
              <a:t>מבצע פסיכולוגי שחור </a:t>
            </a:r>
            <a:r>
              <a:rPr lang="fr-CA" dirty="0" smtClean="0"/>
              <a:t>:</a:t>
            </a:r>
            <a:r>
              <a:rPr lang="he-IL" dirty="0" smtClean="0"/>
              <a:t> </a:t>
            </a:r>
            <a:r>
              <a:rPr lang="he-IL" b="1" dirty="0" smtClean="0">
                <a:solidFill>
                  <a:srgbClr val="FF0000"/>
                </a:solidFill>
              </a:rPr>
              <a:t>פעילות הנובעת ממקור </a:t>
            </a:r>
            <a:r>
              <a:rPr lang="he-IL" dirty="0" smtClean="0"/>
              <a:t>(ממשלה, מפלגה, קבוצה, ארגון, אדם) </a:t>
            </a:r>
            <a:r>
              <a:rPr lang="he-IL" b="1" dirty="0" smtClean="0">
                <a:solidFill>
                  <a:srgbClr val="FF0000"/>
                </a:solidFill>
              </a:rPr>
              <a:t>בדרך כלל עוין באופיו</a:t>
            </a:r>
            <a:r>
              <a:rPr lang="he-IL" dirty="0" smtClean="0"/>
              <a:t>. </a:t>
            </a:r>
            <a:r>
              <a:rPr lang="he-IL" b="1" dirty="0" smtClean="0">
                <a:solidFill>
                  <a:srgbClr val="FF0000"/>
                </a:solidFill>
              </a:rPr>
              <a:t>האינטרס של ממשלת ארה"ב מוסתר וממשלת ארה"ב תתנער מאחריות. הוא משמש בצורה הטובה ביותר לתמיכה בתוכניות אסטרטגיות. </a:t>
            </a:r>
            <a:endParaRPr lang="fr-CA" b="1" dirty="0" smtClean="0">
              <a:solidFill>
                <a:srgbClr val="FF0000"/>
              </a:solidFill>
            </a:endParaRPr>
          </a:p>
          <a:p>
            <a:r>
              <a:rPr lang="he-IL" dirty="0" smtClean="0"/>
              <a:t>מדיה</a:t>
            </a:r>
            <a:r>
              <a:rPr lang="fr-CA" dirty="0" smtClean="0"/>
              <a:t>.</a:t>
            </a:r>
            <a:br>
              <a:rPr lang="fr-CA" dirty="0" smtClean="0"/>
            </a:br>
            <a:r>
              <a:rPr lang="he-IL" dirty="0" smtClean="0"/>
              <a:t> </a:t>
            </a:r>
            <a:r>
              <a:rPr lang="fr-FR" b="1" dirty="0" smtClean="0">
                <a:solidFill>
                  <a:srgbClr val="FF0000"/>
                </a:solidFill>
              </a:rPr>
              <a:t>PSYOP </a:t>
            </a:r>
            <a:r>
              <a:rPr lang="he-IL" b="1" dirty="0" smtClean="0">
                <a:solidFill>
                  <a:srgbClr val="FF0000"/>
                </a:solidFill>
              </a:rPr>
              <a:t>מעביר מסרים באמצעות מדיה חזותית</a:t>
            </a:r>
            <a:r>
              <a:rPr lang="he-IL" dirty="0" smtClean="0"/>
              <a:t>, קולית ואורקולית. </a:t>
            </a:r>
            <a:r>
              <a:rPr lang="he-IL" b="1" dirty="0" smtClean="0">
                <a:solidFill>
                  <a:srgbClr val="FF0000"/>
                </a:solidFill>
              </a:rPr>
              <a:t>פעולות פסיכולוגיות צבאיות, ברמה הטקטית, מועברות בדרך כלל באמצעות </a:t>
            </a:r>
            <a:r>
              <a:rPr lang="he-IL" dirty="0" smtClean="0"/>
              <a:t>רמקול, ותקשורת פנים אל פנים. עבור קמפיינים מכוונים יותר, הם עשויים להשתמש בעלונים, רדיו או טלוויזיה. פעולות אסטרטגיות עשויות לעשות שימוש ברשתות חברתיות, </a:t>
            </a:r>
            <a:r>
              <a:rPr lang="he-IL" b="1" dirty="0" smtClean="0">
                <a:solidFill>
                  <a:srgbClr val="FF0000"/>
                </a:solidFill>
              </a:rPr>
              <a:t>שידורי רדיו או טלוויזיה, פרסומים שונים</a:t>
            </a:r>
            <a:r>
              <a:rPr lang="he-IL" dirty="0" smtClean="0"/>
              <a:t>, כרוזים שהוטלו או, כחלק ממבצע חשאי, </a:t>
            </a:r>
            <a:r>
              <a:rPr lang="he-IL" b="1" dirty="0" smtClean="0">
                <a:solidFill>
                  <a:srgbClr val="FF0000"/>
                </a:solidFill>
              </a:rPr>
              <a:t>בחומרים שהונחו בכלי תקשורת זרים.</a:t>
            </a:r>
          </a:p>
          <a:p>
            <a:endParaRPr lang="he-IL" dirty="0" smtClean="0"/>
          </a:p>
          <a:p>
            <a:pPr>
              <a:buNone/>
            </a:pPr>
            <a:r>
              <a:rPr lang="fr-CA" dirty="0" smtClean="0"/>
              <a:t>Source: </a:t>
            </a:r>
            <a:r>
              <a:rPr lang="fr-CA" dirty="0" smtClean="0">
                <a:hlinkClick r:id="rId2"/>
              </a:rPr>
              <a:t>https://en.wikipedia.org/wiki/Psychological_operations_(United_States)</a:t>
            </a:r>
            <a:endParaRPr lang="fr-CA" dirty="0" smtClean="0"/>
          </a:p>
          <a:p>
            <a:pPr>
              <a:buNone/>
            </a:pPr>
            <a:endParaRPr lang="fr-FR" dirty="0" smtClean="0"/>
          </a:p>
          <a:p>
            <a:endParaRPr lang="fr-FR" dirty="0"/>
          </a:p>
        </p:txBody>
      </p:sp>
      <p:sp>
        <p:nvSpPr>
          <p:cNvPr id="3" name="Titre 2"/>
          <p:cNvSpPr>
            <a:spLocks noGrp="1"/>
          </p:cNvSpPr>
          <p:nvPr>
            <p:ph type="title"/>
          </p:nvPr>
        </p:nvSpPr>
        <p:spPr>
          <a:xfrm>
            <a:off x="1857356" y="500042"/>
            <a:ext cx="7572428" cy="1357322"/>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-מבצע פסיכולוגי שחור, ארה"ב</a:t>
            </a:r>
            <a: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r>
            <a:b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fr-CA"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US </a:t>
            </a:r>
            <a: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Black PSYOP</a:t>
            </a:r>
            <a:r>
              <a:rPr lang="en-US" sz="3200" b="1" dirty="0" smtClean="0"/>
              <a:t/>
            </a:r>
            <a:br>
              <a:rPr lang="en-US" sz="3200" b="1" dirty="0" smtClean="0"/>
            </a:b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59</a:t>
            </a:fld>
            <a:endParaRPr lang="fr-FR" dirty="0"/>
          </a:p>
        </p:txBody>
      </p:sp>
      <p:sp>
        <p:nvSpPr>
          <p:cNvPr id="5" name="ZoneTexte 4"/>
          <p:cNvSpPr txBox="1"/>
          <p:nvPr/>
        </p:nvSpPr>
        <p:spPr>
          <a:xfrm>
            <a:off x="0" y="0"/>
            <a:ext cx="2786050" cy="1200329"/>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10. פסי-אופס שחור, מה זה?</a:t>
            </a:r>
          </a:p>
          <a:p>
            <a:pPr algn="r" rtl="1"/>
            <a:endParaRPr lang="he-IL" i="1" dirty="0" smtClean="0">
              <a:solidFill>
                <a:schemeClr val="accent2">
                  <a:lumMod val="75000"/>
                </a:schemeClr>
              </a:solidFill>
              <a:latin typeface="David" pitchFamily="34" charset="-79"/>
              <a:cs typeface="David" pitchFamily="34" charset="-79"/>
            </a:endParaRPr>
          </a:p>
          <a:p>
            <a:pPr algn="r" rtl="1"/>
            <a:endParaRPr lang="he-IL" i="1" dirty="0" smtClean="0">
              <a:solidFill>
                <a:schemeClr val="accent2">
                  <a:lumMod val="75000"/>
                </a:schemeClr>
              </a:solidFill>
              <a:latin typeface="David" pitchFamily="34" charset="-79"/>
              <a:cs typeface="David" pitchFamily="34" charset="-79"/>
            </a:endParaRPr>
          </a:p>
          <a:p>
            <a:endParaRPr lang="fr-FR"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214282" y="1142984"/>
            <a:ext cx="8786874" cy="5214974"/>
          </a:xfrm>
        </p:spPr>
        <p:txBody>
          <a:bodyPr>
            <a:normAutofit fontScale="62500" lnSpcReduction="20000"/>
          </a:bodyPr>
          <a:lstStyle/>
          <a:p>
            <a:pPr marL="514350" indent="-514350">
              <a:buFont typeface="+mj-lt"/>
              <a:buAutoNum type="arabicPeriod"/>
            </a:pPr>
            <a:r>
              <a:rPr lang="he-IL" dirty="0" smtClean="0"/>
              <a:t>נשיא ארה"ב ביידן, אשר הפך את הקערה על פיה, אחרי שנרדף על פרשיות שחיתות של בנו, הלך והתדרדר בסקרים.</a:t>
            </a:r>
          </a:p>
          <a:p>
            <a:pPr marL="514350" indent="-514350">
              <a:buFont typeface="+mj-lt"/>
              <a:buAutoNum type="arabicPeriod"/>
            </a:pPr>
            <a:r>
              <a:rPr lang="he-IL" dirty="0" smtClean="0"/>
              <a:t>ראש ממשלת ישראל נתניהו, אשר הפך את הקערה על פיה אחרי שנרדף על פרשיות שחיתות שלו ואחרי שנגלה כי הוליך שולל את הציבור עם רפורמה מבויימת במערכת המשפט.</a:t>
            </a:r>
          </a:p>
          <a:p>
            <a:pPr marL="514350" indent="-514350">
              <a:buFont typeface="+mj-lt"/>
              <a:buAutoNum type="arabicPeriod"/>
            </a:pPr>
            <a:r>
              <a:rPr lang="he-IL" dirty="0" smtClean="0"/>
              <a:t>שניהם אשר מעסיקים את הציבור במגה ספין המסיט את העולם מתופעות הלוואי של זריקות הקורונה מהם הוזרקו כ- 70 אחוז מאוכלוסיית העולם ושנחשפים לאחרונה כנשק ביולוגי שפותח על ידי הממסד הביטחוני בארה"ב.</a:t>
            </a:r>
          </a:p>
          <a:p>
            <a:pPr marL="514350" indent="-514350">
              <a:buFont typeface="+mj-lt"/>
              <a:buAutoNum type="arabicPeriod"/>
            </a:pPr>
            <a:r>
              <a:rPr lang="he-IL" dirty="0" smtClean="0"/>
              <a:t>קרטל תעשיית הנשק בארה"ב הממן פוליטיקאים.</a:t>
            </a:r>
          </a:p>
          <a:p>
            <a:pPr marL="514350" indent="-514350">
              <a:buFont typeface="+mj-lt"/>
              <a:buAutoNum type="arabicPeriod"/>
            </a:pPr>
            <a:r>
              <a:rPr lang="he-IL" dirty="0" smtClean="0"/>
              <a:t>הפרד ומשול ברמה הבין לאומית בן האיסלאם למערב יאפשר מלחמת עולם וחקיקה פולשנית עוד יותר ורמיסת זכויות הפרט, חופש הדיבור, חופש התקהלות, גירוש מבתים גירוש ממדינות ועוד.</a:t>
            </a:r>
          </a:p>
          <a:p>
            <a:pPr marL="514350" indent="-514350">
              <a:buFont typeface="+mj-lt"/>
              <a:buAutoNum type="arabicPeriod"/>
            </a:pPr>
            <a:r>
              <a:rPr lang="he-IL" dirty="0" smtClean="0"/>
              <a:t>קרטל המילאירדרים האויגניסטים (רוקפלרים, גייטס, סורוס, מלוכת אנגליה ארופה ויתרת העמלקים) מיסדי הפורום הכלכלי, הסדר העולמי החדש ועוד, יממשו ביתר שאת את שאיפותהם לדילול אוכלוסין והקמת ממשלה עולמית אחת. </a:t>
            </a:r>
          </a:p>
          <a:p>
            <a:pPr marL="514350" indent="-514350">
              <a:buFont typeface="+mj-lt"/>
              <a:buAutoNum type="arabicPeriod"/>
            </a:pPr>
            <a:r>
              <a:rPr lang="he-IL" dirty="0" smtClean="0"/>
              <a:t>העזתים, חמאס יומר ויוחלף באש"ף, בשאיפה להקים מדינה זמנית ובהמשך עצמאית תחת השפעה אמריקאית כפי שקרה עם מצרים אחרי מלחמת יום כיפור.</a:t>
            </a:r>
          </a:p>
          <a:p>
            <a:pPr marL="514350" indent="-514350">
              <a:buFont typeface="+mj-lt"/>
              <a:buAutoNum type="arabicPeriod"/>
            </a:pPr>
            <a:r>
              <a:rPr lang="he-IL" dirty="0" smtClean="0"/>
              <a:t>מדינת ישראל: כביכול תהנה מפירוק שלטון חמאס ומהקלה באיומים מצפון ומאיראן.</a:t>
            </a:r>
          </a:p>
          <a:p>
            <a:pPr marL="514350" indent="-514350">
              <a:buFont typeface="+mj-lt"/>
              <a:buAutoNum type="arabicPeriod"/>
            </a:pPr>
            <a:endParaRPr lang="he-IL" dirty="0" smtClean="0"/>
          </a:p>
          <a:p>
            <a:pPr marL="514350" indent="-514350">
              <a:buFont typeface="+mj-lt"/>
              <a:buAutoNum type="arabicPeriod"/>
            </a:pPr>
            <a:endParaRPr lang="fr-FR" dirty="0"/>
          </a:p>
        </p:txBody>
      </p:sp>
      <p:sp>
        <p:nvSpPr>
          <p:cNvPr id="3" name="Titre 2"/>
          <p:cNvSpPr>
            <a:spLocks noGrp="1"/>
          </p:cNvSpPr>
          <p:nvPr>
            <p:ph type="title"/>
          </p:nvPr>
        </p:nvSpPr>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מי מרוויח מכל זה? </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60</a:t>
            </a:fld>
            <a:endParaRPr lang="fr-FR" dirty="0"/>
          </a:p>
        </p:txBody>
      </p:sp>
      <p:sp>
        <p:nvSpPr>
          <p:cNvPr id="5" name="ZoneTexte 4"/>
          <p:cNvSpPr txBox="1"/>
          <p:nvPr/>
        </p:nvSpPr>
        <p:spPr>
          <a:xfrm>
            <a:off x="0" y="214291"/>
            <a:ext cx="2357422"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11. מי מרוויח מכל זה?</a:t>
            </a:r>
          </a:p>
          <a:p>
            <a:endParaRPr lang="fr-FR"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descr="bogdim d’écran 2023-10-22 à 02.32.57.png"/>
          <p:cNvPicPr>
            <a:picLocks noGrp="1" noChangeAspect="1"/>
          </p:cNvPicPr>
          <p:nvPr>
            <p:ph idx="1"/>
          </p:nvPr>
        </p:nvPicPr>
        <p:blipFill>
          <a:blip r:embed="rId2"/>
          <a:stretch>
            <a:fillRect/>
          </a:stretch>
        </p:blipFill>
        <p:spPr>
          <a:xfrm>
            <a:off x="3357554" y="928670"/>
            <a:ext cx="4975318" cy="5701013"/>
          </a:xfrm>
        </p:spPr>
      </p:pic>
      <p:sp>
        <p:nvSpPr>
          <p:cNvPr id="3" name="Titre 2"/>
          <p:cNvSpPr>
            <a:spLocks noGrp="1"/>
          </p:cNvSpPr>
          <p:nvPr>
            <p:ph type="title"/>
          </p:nvPr>
        </p:nvSpPr>
        <p:spPr>
          <a:xfrm>
            <a:off x="2928926" y="0"/>
            <a:ext cx="5357850" cy="785818"/>
          </a:xfrm>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בוגדים בישראל</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61</a:t>
            </a:fld>
            <a:endParaRPr lang="fr-FR" dirty="0"/>
          </a:p>
        </p:txBody>
      </p:sp>
      <p:sp>
        <p:nvSpPr>
          <p:cNvPr id="5" name="ZoneTexte 4"/>
          <p:cNvSpPr txBox="1"/>
          <p:nvPr/>
        </p:nvSpPr>
        <p:spPr>
          <a:xfrm>
            <a:off x="0" y="214291"/>
            <a:ext cx="2643174"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12. בגידה מה היה לנו בעבר</a:t>
            </a:r>
          </a:p>
          <a:p>
            <a:endParaRPr lang="fr-FR"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3357554" y="357166"/>
            <a:ext cx="5357850" cy="785818"/>
          </a:xfrm>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בוגדים בישראל, המשך</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62</a:t>
            </a:fld>
            <a:endParaRPr lang="fr-FR" dirty="0"/>
          </a:p>
        </p:txBody>
      </p:sp>
      <p:sp>
        <p:nvSpPr>
          <p:cNvPr id="5" name="ZoneTexte 4"/>
          <p:cNvSpPr txBox="1"/>
          <p:nvPr/>
        </p:nvSpPr>
        <p:spPr>
          <a:xfrm>
            <a:off x="0" y="214291"/>
            <a:ext cx="2643174"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12. בגידה מה היה לנו בעבר</a:t>
            </a:r>
          </a:p>
          <a:p>
            <a:endParaRPr lang="fr-FR" dirty="0"/>
          </a:p>
        </p:txBody>
      </p:sp>
      <p:pic>
        <p:nvPicPr>
          <p:cNvPr id="8" name="Espace réservé du contenu 7" descr="shohad sharon Capture d’écran 2023-10-22 à 02.37.40.png"/>
          <p:cNvPicPr>
            <a:picLocks noGrp="1" noChangeAspect="1"/>
          </p:cNvPicPr>
          <p:nvPr>
            <p:ph idx="1"/>
          </p:nvPr>
        </p:nvPicPr>
        <p:blipFill>
          <a:blip r:embed="rId2"/>
          <a:stretch>
            <a:fillRect/>
          </a:stretch>
        </p:blipFill>
        <p:spPr>
          <a:xfrm>
            <a:off x="2214546" y="1142984"/>
            <a:ext cx="6000792" cy="5264331"/>
          </a:xfrm>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3357554" y="357166"/>
            <a:ext cx="5357850" cy="785818"/>
          </a:xfrm>
        </p:spPr>
        <p:txBody>
          <a:bodyPr>
            <a:normAutofit/>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בוגדים בישראל, המשך</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63</a:t>
            </a:fld>
            <a:endParaRPr lang="fr-FR" dirty="0"/>
          </a:p>
        </p:txBody>
      </p:sp>
      <p:sp>
        <p:nvSpPr>
          <p:cNvPr id="5" name="ZoneTexte 4"/>
          <p:cNvSpPr txBox="1"/>
          <p:nvPr/>
        </p:nvSpPr>
        <p:spPr>
          <a:xfrm>
            <a:off x="0" y="214291"/>
            <a:ext cx="2643174"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12. בגידה מה היה לנו בעבר</a:t>
            </a:r>
          </a:p>
          <a:p>
            <a:endParaRPr lang="fr-FR" dirty="0"/>
          </a:p>
        </p:txBody>
      </p:sp>
      <p:pic>
        <p:nvPicPr>
          <p:cNvPr id="7" name="Espace réservé du contenu 6" descr="martin schlaff stazi Capture d’écran 2023-10-22 à 02.43.10.png"/>
          <p:cNvPicPr>
            <a:picLocks noGrp="1" noChangeAspect="1"/>
          </p:cNvPicPr>
          <p:nvPr>
            <p:ph idx="1"/>
          </p:nvPr>
        </p:nvPicPr>
        <p:blipFill>
          <a:blip r:embed="rId2"/>
          <a:stretch>
            <a:fillRect/>
          </a:stretch>
        </p:blipFill>
        <p:spPr>
          <a:xfrm>
            <a:off x="2786050" y="1142984"/>
            <a:ext cx="5643602" cy="5405884"/>
          </a:xfr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1000068" y="571480"/>
            <a:ext cx="8143932" cy="785818"/>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בוגדים בישראל, המשך</a:t>
            </a:r>
            <a:r>
              <a:rPr lang="en-US" dirty="0" smtClean="0"/>
              <a:t/>
            </a:r>
            <a:br>
              <a:rPr lang="en-US" dirty="0" smtClean="0"/>
            </a:br>
            <a:r>
              <a:rPr lang="he-IL" sz="3600" dirty="0" smtClean="0"/>
              <a:t>מלחמת יום כיפור: "</a:t>
            </a:r>
            <a:r>
              <a:rPr lang="he-IL" sz="3600" i="1" dirty="0" smtClean="0"/>
              <a:t>יש לנו הסכם עם קיסינג'ר לתת מיני ניצחון לערבים</a:t>
            </a:r>
            <a:r>
              <a:rPr lang="he-IL" sz="3600" dirty="0" smtClean="0"/>
              <a:t>"</a:t>
            </a:r>
            <a:endParaRPr lang="fr-FR" dirty="0"/>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64</a:t>
            </a:fld>
            <a:endParaRPr lang="fr-FR" dirty="0"/>
          </a:p>
        </p:txBody>
      </p:sp>
      <p:sp>
        <p:nvSpPr>
          <p:cNvPr id="5" name="ZoneTexte 4"/>
          <p:cNvSpPr txBox="1"/>
          <p:nvPr/>
        </p:nvSpPr>
        <p:spPr>
          <a:xfrm>
            <a:off x="0" y="214291"/>
            <a:ext cx="2643174"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12. בגידה מה היה לנו בעבר</a:t>
            </a:r>
          </a:p>
          <a:p>
            <a:endParaRPr lang="fr-FR" dirty="0"/>
          </a:p>
        </p:txBody>
      </p:sp>
      <p:sp>
        <p:nvSpPr>
          <p:cNvPr id="6" name="Espace réservé du contenu 5"/>
          <p:cNvSpPr>
            <a:spLocks noGrp="1"/>
          </p:cNvSpPr>
          <p:nvPr>
            <p:ph idx="1"/>
          </p:nvPr>
        </p:nvSpPr>
        <p:spPr>
          <a:xfrm>
            <a:off x="500034" y="1857364"/>
            <a:ext cx="8229600" cy="4525963"/>
          </a:xfrm>
        </p:spPr>
        <p:txBody>
          <a:bodyPr>
            <a:noAutofit/>
          </a:bodyPr>
          <a:lstStyle/>
          <a:p>
            <a:r>
              <a:rPr lang="he-IL" sz="2000" dirty="0" smtClean="0"/>
              <a:t>לפני מלחמת יום כיפור, צה"ל הוריד מוקשים לפלס דרך לאוייב</a:t>
            </a:r>
          </a:p>
          <a:p>
            <a:r>
              <a:rPr lang="he-IL" sz="2000" dirty="0" smtClean="0"/>
              <a:t>נמנעו מהתקפת מנע למרות המודיעין</a:t>
            </a:r>
            <a:endParaRPr lang="fr-FR" sz="2000" dirty="0" smtClean="0"/>
          </a:p>
          <a:p>
            <a:r>
              <a:rPr lang="he-IL" sz="2000" dirty="0" smtClean="0"/>
              <a:t>הקצינה רב סרן נעמי פרנקל בדקה 63 בסרט "מי רצח את אבא": </a:t>
            </a:r>
            <a:r>
              <a:rPr lang="he-IL" sz="2000" b="1" dirty="0" smtClean="0">
                <a:solidFill>
                  <a:srgbClr val="FF0000"/>
                </a:solidFill>
              </a:rPr>
              <a:t>"רב אלוף דדו התחנן בשעה 4.15 לפנות בוקר לבצע מתקפת מנע בצפון כי החיילים בסכנה, דיין סירב בטענה שיש הסכם עם קיסינג'ר לתת מיני ניצחון לערבים."</a:t>
            </a:r>
            <a:r>
              <a:rPr lang="en-US" sz="2000" b="1" dirty="0" smtClean="0">
                <a:solidFill>
                  <a:srgbClr val="FF0000"/>
                </a:solidFill>
              </a:rPr>
              <a:t/>
            </a:r>
            <a:br>
              <a:rPr lang="en-US" sz="2000" b="1" dirty="0" smtClean="0">
                <a:solidFill>
                  <a:srgbClr val="FF0000"/>
                </a:solidFill>
              </a:rPr>
            </a:br>
            <a:r>
              <a:rPr lang="en-US" sz="2000" b="1" dirty="0" smtClean="0">
                <a:solidFill>
                  <a:srgbClr val="FF0000"/>
                </a:solidFill>
              </a:rPr>
              <a:t/>
            </a:r>
            <a:br>
              <a:rPr lang="en-US" sz="2000" b="1" dirty="0" smtClean="0">
                <a:solidFill>
                  <a:srgbClr val="FF0000"/>
                </a:solidFill>
              </a:rPr>
            </a:br>
            <a:r>
              <a:rPr lang="he-IL" sz="2000" b="1" dirty="0" smtClean="0">
                <a:solidFill>
                  <a:srgbClr val="FF0000"/>
                </a:solidFill>
              </a:rPr>
              <a:t> </a:t>
            </a:r>
            <a:r>
              <a:rPr lang="fr-FR" sz="2000" dirty="0" smtClean="0">
                <a:hlinkClick r:id="rId2"/>
              </a:rPr>
              <a:t>https://youtu.be/TizhJf4Tf0U?t=3757</a:t>
            </a:r>
            <a:endParaRPr lang="fr-FR" sz="2000" dirty="0" smtClean="0"/>
          </a:p>
          <a:p>
            <a:r>
              <a:rPr lang="en-US" sz="2000" dirty="0" smtClean="0"/>
              <a:t/>
            </a:r>
            <a:br>
              <a:rPr lang="en-US" sz="2000" dirty="0" smtClean="0"/>
            </a:br>
            <a:r>
              <a:rPr lang="he-IL" sz="2000" dirty="0" smtClean="0"/>
              <a:t>ההסדר היה לשבת אחרי המלחמה על הסכם שלום בתיווך אמריקאי, למסור את סיני ולהעביר את מצרים מחסות רוסית לחסות אמריקאית.</a:t>
            </a:r>
          </a:p>
          <a:p>
            <a:r>
              <a:rPr lang="he-IL" sz="2000" dirty="0" smtClean="0"/>
              <a:t>אלוף משנה ג'ו אלון שגילה את הבגידה חוסל בארה"ב</a:t>
            </a:r>
          </a:p>
          <a:p>
            <a:r>
              <a:rPr lang="he-IL" sz="2000" dirty="0" smtClean="0"/>
              <a:t>ראו במלואו ביוטיוב הסרט "מי רצח את אבא?" של הערוץ הראשון.</a:t>
            </a:r>
            <a:r>
              <a:rPr lang="en-US" sz="2000" dirty="0" smtClean="0"/>
              <a:t/>
            </a:r>
            <a:br>
              <a:rPr lang="en-US" sz="2000" dirty="0" smtClean="0"/>
            </a:br>
            <a:r>
              <a:rPr lang="en-US" sz="2000" dirty="0" smtClean="0"/>
              <a:t/>
            </a:r>
            <a:br>
              <a:rPr lang="en-US" sz="2000" dirty="0" smtClean="0"/>
            </a:br>
            <a:r>
              <a:rPr lang="fr-FR" sz="2000" dirty="0" smtClean="0">
                <a:hlinkClick r:id="rId3"/>
              </a:rPr>
              <a:t>https://www.youtube.com/watch?v=TizhJf4Tf0U</a:t>
            </a:r>
            <a:endParaRPr lang="fr-FR" sz="2000" dirty="0" smtClean="0"/>
          </a:p>
          <a:p>
            <a:endParaRPr lang="he-IL" sz="2000" dirty="0" smtClean="0"/>
          </a:p>
          <a:p>
            <a:endParaRPr lang="he-IL" sz="2000" dirty="0"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214282" y="428604"/>
            <a:ext cx="8786874" cy="1274786"/>
          </a:xfrm>
        </p:spPr>
        <p:txBody>
          <a:bodyPr>
            <a:normAutofit fontScale="90000"/>
          </a:bodyPr>
          <a:lstStyle/>
          <a:p>
            <a:r>
              <a:rPr lang="he-IL" sz="4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מחדל מול פסיאופס/בגידה – חישוב הסתברות</a:t>
            </a:r>
            <a:endParaRPr lang="fr-FR" sz="4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65</a:t>
            </a:fld>
            <a:endParaRPr lang="fr-FR" dirty="0"/>
          </a:p>
        </p:txBody>
      </p:sp>
      <p:sp>
        <p:nvSpPr>
          <p:cNvPr id="5" name="ZoneTexte 4"/>
          <p:cNvSpPr txBox="1"/>
          <p:nvPr/>
        </p:nvSpPr>
        <p:spPr>
          <a:xfrm>
            <a:off x="0" y="214291"/>
            <a:ext cx="3643306" cy="646331"/>
          </a:xfrm>
          <a:prstGeom prst="rect">
            <a:avLst/>
          </a:prstGeom>
          <a:noFill/>
        </p:spPr>
        <p:txBody>
          <a:bodyPr wrap="square" rtlCol="0">
            <a:spAutoFit/>
          </a:bodyPr>
          <a:lstStyle/>
          <a:p>
            <a:pPr algn="r" rtl="1"/>
            <a:r>
              <a:rPr lang="fr-CA" i="1" dirty="0" smtClean="0">
                <a:solidFill>
                  <a:schemeClr val="accent2">
                    <a:lumMod val="75000"/>
                  </a:schemeClr>
                </a:solidFill>
                <a:latin typeface="David" pitchFamily="34" charset="-79"/>
                <a:cs typeface="David" pitchFamily="34" charset="-79"/>
              </a:rPr>
              <a:t>13</a:t>
            </a:r>
            <a:r>
              <a:rPr lang="he-IL" i="1" dirty="0" smtClean="0">
                <a:solidFill>
                  <a:schemeClr val="accent2">
                    <a:lumMod val="75000"/>
                  </a:schemeClr>
                </a:solidFill>
                <a:latin typeface="David" pitchFamily="34" charset="-79"/>
                <a:cs typeface="David" pitchFamily="34" charset="-79"/>
              </a:rPr>
              <a:t>.חישוב הסתברות מחדל מול בגידה</a:t>
            </a:r>
          </a:p>
          <a:p>
            <a:endParaRPr lang="fr-FR" dirty="0"/>
          </a:p>
        </p:txBody>
      </p:sp>
      <p:sp>
        <p:nvSpPr>
          <p:cNvPr id="6" name="Espace réservé du contenu 5"/>
          <p:cNvSpPr>
            <a:spLocks noGrp="1"/>
          </p:cNvSpPr>
          <p:nvPr>
            <p:ph idx="1"/>
          </p:nvPr>
        </p:nvSpPr>
        <p:spPr/>
        <p:txBody>
          <a:bodyPr>
            <a:normAutofit fontScale="55000" lnSpcReduction="20000"/>
          </a:bodyPr>
          <a:lstStyle/>
          <a:p>
            <a:r>
              <a:rPr lang="he-IL" b="1" u="sng" dirty="0" smtClean="0"/>
              <a:t>קצת רענון בנושא הסתברות</a:t>
            </a:r>
          </a:p>
          <a:p>
            <a:r>
              <a:rPr lang="he-IL" dirty="0" smtClean="0"/>
              <a:t>תרגיל: יש לי שתי עמדות שמירה בכניסה לבסיס שחייבים לעבור אותם אחד אחרי השני להכנס לבסיס.</a:t>
            </a:r>
          </a:p>
          <a:p>
            <a:r>
              <a:rPr lang="he-IL" dirty="0" smtClean="0"/>
              <a:t>בעמדה הראשונה מופקדים 3 חיילים כאשר אחד מתוכם שובר שמירה סדרתי ולא שומר כלל.</a:t>
            </a:r>
          </a:p>
          <a:p>
            <a:r>
              <a:rPr lang="he-IL" dirty="0" smtClean="0"/>
              <a:t>בעמדה השניה מופקדים 5 חיילים כאשר אחד מתוכם שובר שמירה סדרתי ולא שומר כלל.</a:t>
            </a:r>
          </a:p>
          <a:p>
            <a:r>
              <a:rPr lang="he-IL" dirty="0" smtClean="0"/>
              <a:t>מהו הסיכוי שמחבל יכנס לבסיס ללא מפרע ויחסל את כולם אם ניקח בחשבון שהוא חייב לעבור את שתי העמדות אחת אחרי השניה וששאר החיילים שומרים פיקס, והשמירה נקבעת באופן אקראי.</a:t>
            </a:r>
          </a:p>
          <a:p>
            <a:r>
              <a:rPr lang="he-IL" dirty="0" smtClean="0"/>
              <a:t>תשובה: סיכוי אחד מתוך 3 לעבור את העמדה הראשונה ללא מפרע 1/3 וסיכוי של אחד מתוך 5 לעבור את העמדה השניה ללא מפרע קרי 1/5 סך הכל ההסתברות שיעבור את שתי העמדות יחד ללא מפרע הוא:</a:t>
            </a:r>
          </a:p>
          <a:p>
            <a:r>
              <a:rPr lang="he-IL" dirty="0" smtClean="0"/>
              <a:t>1/3</a:t>
            </a:r>
            <a:r>
              <a:rPr lang="en-US" dirty="0" smtClean="0"/>
              <a:t>X</a:t>
            </a:r>
            <a:r>
              <a:rPr lang="he-IL" dirty="0" smtClean="0"/>
              <a:t> 1/5 =1/15 קרי הסיכוי שלו לעבור את שתי העמדות ללא מפרע הוא 1 מתוך 15 או באחוזים 100/15 =</a:t>
            </a:r>
            <a:r>
              <a:rPr lang="en-US" dirty="0" smtClean="0"/>
              <a:t>6.7</a:t>
            </a:r>
            <a:r>
              <a:rPr lang="he-IL" dirty="0" smtClean="0"/>
              <a:t> אחוז, </a:t>
            </a:r>
          </a:p>
          <a:p>
            <a:r>
              <a:rPr lang="he-IL" dirty="0" smtClean="0"/>
              <a:t>בואו נשליך את זה על האירוע בעוטף עזה ונחשב את הסיכוי שאזרחים ישראלים בעוטף עזה ימצאו את עצמם ללא הגנה מול מחבלים שיצאו מעזה ביום 7.10.2023 במשך 7 שעות</a:t>
            </a:r>
            <a:r>
              <a:rPr lang="fr-CA" dirty="0" smtClean="0"/>
              <a:t> </a:t>
            </a:r>
            <a:r>
              <a:rPr lang="he-IL" dirty="0" smtClean="0"/>
              <a:t>, אחרי ששדרני ההטלויזיה הושתקו במשך שעה וחצי.</a:t>
            </a:r>
            <a:endParaRPr lang="fr-FR"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142844" y="1500174"/>
            <a:ext cx="9001156" cy="5357826"/>
          </a:xfrm>
        </p:spPr>
        <p:txBody>
          <a:bodyPr>
            <a:normAutofit fontScale="47500" lnSpcReduction="20000"/>
          </a:bodyPr>
          <a:lstStyle/>
          <a:p>
            <a:r>
              <a:rPr lang="he-IL" dirty="0" smtClean="0"/>
              <a:t>כל אחד מוזמן למלא את המספרים איך שנראה לו, אני מחשב על פי תת הערכה שלי כדלקמן:</a:t>
            </a:r>
          </a:p>
          <a:p>
            <a:r>
              <a:rPr lang="he-IL" dirty="0" smtClean="0"/>
              <a:t>הסיכוי שהמודיעין לא ידע על כלל התוכנית אחרי שמצרים בן היתר התריעה  1/10</a:t>
            </a:r>
          </a:p>
          <a:p>
            <a:r>
              <a:rPr lang="he-IL" dirty="0" smtClean="0"/>
              <a:t>הסיכוי שלקחו בתום לב ובטיפשות את מירב הנשקים מכיתות הכוננות 1/10</a:t>
            </a:r>
          </a:p>
          <a:p>
            <a:r>
              <a:rPr lang="he-IL" dirty="0" smtClean="0"/>
              <a:t>הסיכוי שבסיסי צה"ל בחזית מופקרים ללא שמירה נאותה בשמיני עצרת בגלל מפקד אוגדה ומפקדי חטיבה רשלנים אחרי שקיבלו התראה ב-4 לפנות בוקר על חשד לפלישה וחטיפה  1/3</a:t>
            </a:r>
          </a:p>
          <a:p>
            <a:r>
              <a:rPr lang="he-IL" dirty="0" smtClean="0"/>
              <a:t>הסיכוי שבבור לא הבינו את התמונה הכוללת עד השעה 7.38 למעלה משעה מאז החל המתקפה מה שכל אזרח בישראל כבר היה יודע/יכול לדעת מהשעה 7.10 וצה"ל לא היה מסוגל לשלוח כוחות קרקע משמעותים לזירה בתוך שעתיים הוא 1/1.000.000</a:t>
            </a:r>
          </a:p>
          <a:p>
            <a:r>
              <a:rPr lang="he-IL" dirty="0" smtClean="0"/>
              <a:t>הסיכוי שהטלוויזיה תקבל בטעות הוראה להשתיק את הפלישה החל מהשעה 7.15 במשך שעה וחצי 1/1000</a:t>
            </a:r>
          </a:p>
          <a:p>
            <a:r>
              <a:rPr lang="he-IL" dirty="0" smtClean="0"/>
              <a:t>הסיכוי שחיל האוויר הגדול לא היה מסוגל להקצות מסוק לכל ישוב וצומת מרכזי ומטוסים להפציץ את הפרצות בגדר החל מהשעה 7.00 בבוקר 1/100</a:t>
            </a:r>
          </a:p>
          <a:p>
            <a:r>
              <a:rPr lang="he-IL" dirty="0" smtClean="0"/>
              <a:t>לחשב הסיכוי שכל זה יקרה במקרה בו זמנית במערכה אחת וביום אחד, נכפיל את ההסתברויות ונקבל את התוצאה:</a:t>
            </a:r>
            <a:r>
              <a:rPr lang="en-US" dirty="0" smtClean="0"/>
              <a:t/>
            </a:r>
            <a:br>
              <a:rPr lang="en-US" dirty="0" smtClean="0"/>
            </a:br>
            <a:r>
              <a:rPr lang="he-IL" dirty="0" smtClean="0"/>
              <a:t>		 </a:t>
            </a:r>
            <a:r>
              <a:rPr lang="fr-CA" dirty="0" smtClean="0"/>
              <a:t>10x10x3x1000000x1000x100=30.000.000.000.000</a:t>
            </a:r>
          </a:p>
          <a:p>
            <a:r>
              <a:rPr lang="he-IL" dirty="0" smtClean="0"/>
              <a:t>סיכוי אחד מתוך 30 טריליון מי שירצה יכול לעגל לאפס.</a:t>
            </a:r>
          </a:p>
          <a:p>
            <a:r>
              <a:rPr lang="he-IL" dirty="0" smtClean="0"/>
              <a:t>קרי סיכוי אחד מתוך 30 טריליון כי היה מדובר במחדל ולא בפסי-אופס קרי בגידה.</a:t>
            </a:r>
          </a:p>
          <a:p>
            <a:r>
              <a:rPr lang="he-IL" dirty="0" smtClean="0"/>
              <a:t>שבעת המוסקטרים בראש הפירמידה ראש הממשלה, שר הביטחון, הרמטכ"ל, ראש המוסד, ראש השב"כ, מפקד חיל האוויר וראש אמ"ן אינם יכולים להינות מעיקרון הספק הסביר </a:t>
            </a:r>
            <a:r>
              <a:rPr lang="he-IL" b="1" dirty="0" smtClean="0">
                <a:solidFill>
                  <a:srgbClr val="FF0000"/>
                </a:solidFill>
              </a:rPr>
              <a:t>קרי דינם הוכרע בזה: חלקם או כולם עברו על סעיף בגידה בחוק העונשין</a:t>
            </a:r>
            <a:r>
              <a:rPr lang="he-IL" dirty="0" smtClean="0"/>
              <a:t>.</a:t>
            </a:r>
          </a:p>
          <a:p>
            <a:r>
              <a:rPr lang="he-IL" dirty="0" smtClean="0"/>
              <a:t>סעיף בגידה של חוק העונשין קובע כי דינם עד מוות: בכל מדינה מתוקנת, אלמלא היו קודקודי המערכת, היו דנים אותם בבית משפט שדה ובאי מתן הסברים ראויים מוציאים אותם להורג בכיתת יורים תוך 48 שעות כפי שנעשה בעיצומה של מלחמת עולם הראשונה במספר הזדמנויות, העובדה שראש הממשלה לא מחפש בוגדים ומנסה לקדם את גרסת המחדל מגובה האיי.קיו המהולל והמפורסם שלו מחשיד אותו כבוגד הראשי.</a:t>
            </a:r>
            <a:endParaRPr lang="fr-FR" dirty="0"/>
          </a:p>
        </p:txBody>
      </p:sp>
      <p:sp>
        <p:nvSpPr>
          <p:cNvPr id="3" name="Titre 2"/>
          <p:cNvSpPr>
            <a:spLocks noGrp="1"/>
          </p:cNvSpPr>
          <p:nvPr>
            <p:ph type="title"/>
          </p:nvPr>
        </p:nvSpPr>
        <p:spPr>
          <a:xfrm>
            <a:off x="214282" y="428604"/>
            <a:ext cx="8786874" cy="1274786"/>
          </a:xfrm>
        </p:spPr>
        <p:txBody>
          <a:bodyPr>
            <a:normAutofit/>
          </a:bodyPr>
          <a:lstStyle/>
          <a:p>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מחדל מול פסיאופס/בגידה – חישוב הסתברות</a:t>
            </a:r>
            <a:endParaRPr lang="fr-FR" sz="3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66</a:t>
            </a:fld>
            <a:endParaRPr lang="fr-FR" dirty="0"/>
          </a:p>
        </p:txBody>
      </p:sp>
      <p:sp>
        <p:nvSpPr>
          <p:cNvPr id="5" name="ZoneTexte 4"/>
          <p:cNvSpPr txBox="1"/>
          <p:nvPr/>
        </p:nvSpPr>
        <p:spPr>
          <a:xfrm>
            <a:off x="0" y="214291"/>
            <a:ext cx="3643306" cy="646331"/>
          </a:xfrm>
          <a:prstGeom prst="rect">
            <a:avLst/>
          </a:prstGeom>
          <a:noFill/>
        </p:spPr>
        <p:txBody>
          <a:bodyPr wrap="square" rtlCol="0">
            <a:spAutoFit/>
          </a:bodyPr>
          <a:lstStyle/>
          <a:p>
            <a:pPr algn="r" rtl="1"/>
            <a:r>
              <a:rPr lang="fr-CA" i="1" dirty="0" smtClean="0">
                <a:solidFill>
                  <a:schemeClr val="accent2">
                    <a:lumMod val="75000"/>
                  </a:schemeClr>
                </a:solidFill>
                <a:latin typeface="David" pitchFamily="34" charset="-79"/>
                <a:cs typeface="David" pitchFamily="34" charset="-79"/>
              </a:rPr>
              <a:t>13</a:t>
            </a:r>
            <a:r>
              <a:rPr lang="he-IL" i="1" dirty="0" smtClean="0">
                <a:solidFill>
                  <a:schemeClr val="accent2">
                    <a:lumMod val="75000"/>
                  </a:schemeClr>
                </a:solidFill>
                <a:latin typeface="David" pitchFamily="34" charset="-79"/>
                <a:cs typeface="David" pitchFamily="34" charset="-79"/>
              </a:rPr>
              <a:t>.חישוב הסתברות מחדל מול בגידה</a:t>
            </a:r>
          </a:p>
          <a:p>
            <a:endParaRPr lang="fr-FR"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1"/>
          </p:nvPr>
        </p:nvSpPr>
        <p:spPr/>
        <p:txBody>
          <a:bodyPr/>
          <a:lstStyle/>
          <a:p>
            <a:fld id="{EC9777DB-6238-4F05-ABCF-CC7ECAB33961}" type="slidenum">
              <a:rPr lang="fr-FR" smtClean="0"/>
              <a:pPr/>
              <a:t>67</a:t>
            </a:fld>
            <a:endParaRPr lang="fr-FR" dirty="0"/>
          </a:p>
        </p:txBody>
      </p:sp>
      <p:sp>
        <p:nvSpPr>
          <p:cNvPr id="5" name="ZoneTexte 4"/>
          <p:cNvSpPr txBox="1"/>
          <p:nvPr/>
        </p:nvSpPr>
        <p:spPr>
          <a:xfrm>
            <a:off x="0" y="214291"/>
            <a:ext cx="3643306" cy="646331"/>
          </a:xfrm>
          <a:prstGeom prst="rect">
            <a:avLst/>
          </a:prstGeom>
          <a:noFill/>
        </p:spPr>
        <p:txBody>
          <a:bodyPr wrap="square" rtlCol="0">
            <a:spAutoFit/>
          </a:bodyPr>
          <a:lstStyle/>
          <a:p>
            <a:pPr algn="r" rtl="1"/>
            <a:r>
              <a:rPr lang="fr-CA" i="1" dirty="0" smtClean="0">
                <a:solidFill>
                  <a:schemeClr val="accent2">
                    <a:lumMod val="75000"/>
                  </a:schemeClr>
                </a:solidFill>
                <a:latin typeface="David" pitchFamily="34" charset="-79"/>
                <a:cs typeface="David" pitchFamily="34" charset="-79"/>
              </a:rPr>
              <a:t>14</a:t>
            </a:r>
            <a:r>
              <a:rPr lang="he-IL" i="1" dirty="0" smtClean="0">
                <a:solidFill>
                  <a:schemeClr val="accent2">
                    <a:lumMod val="75000"/>
                  </a:schemeClr>
                </a:solidFill>
                <a:latin typeface="David" pitchFamily="34" charset="-79"/>
                <a:cs typeface="David" pitchFamily="34" charset="-79"/>
              </a:rPr>
              <a:t>.ארה"ב ד"ר ג'קיל ומיסטר הייד</a:t>
            </a:r>
          </a:p>
          <a:p>
            <a:endParaRPr lang="fr-FR" dirty="0"/>
          </a:p>
        </p:txBody>
      </p:sp>
      <p:sp>
        <p:nvSpPr>
          <p:cNvPr id="7" name="Titre 2"/>
          <p:cNvSpPr>
            <a:spLocks noGrp="1"/>
          </p:cNvSpPr>
          <p:nvPr>
            <p:ph type="title"/>
          </p:nvPr>
        </p:nvSpPr>
        <p:spPr>
          <a:xfrm>
            <a:off x="1643042" y="2428868"/>
            <a:ext cx="6858048" cy="1274786"/>
          </a:xfrm>
        </p:spPr>
        <p:txBody>
          <a:bodyPr>
            <a:normAutofit fontScale="90000"/>
          </a:bodyPr>
          <a:lstStyle/>
          <a:p>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ארה"ב ד"ר ג'קיל ומיסטר</a:t>
            </a:r>
            <a:r>
              <a:rPr lang="fr-CA"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הייד, </a:t>
            </a:r>
            <a: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r>
            <a:b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r>
              <a:rPr lang="he-IL"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קרי בעלת שני פרצופים</a:t>
            </a:r>
            <a:endParaRPr lang="fr-FR"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a:xfrm>
            <a:off x="142844" y="1500174"/>
            <a:ext cx="9001156" cy="5357826"/>
          </a:xfrm>
        </p:spPr>
        <p:txBody>
          <a:bodyPr>
            <a:normAutofit fontScale="77500" lnSpcReduction="20000"/>
          </a:bodyPr>
          <a:lstStyle/>
          <a:p>
            <a:r>
              <a:rPr lang="he-IL" dirty="0" smtClean="0"/>
              <a:t>הגם שהנושא חורג מתחקיר זה נסביר בקצה המזלג כי ארה"ב לעתים תכופות נשלטת על ידי השטן בהתגלמותו בהתאם לרמת השחיתות של נשיא ארה"ב.</a:t>
            </a:r>
          </a:p>
          <a:p>
            <a:r>
              <a:rPr lang="he-IL" dirty="0" smtClean="0"/>
              <a:t>השטן הם כנופיית מיליארדרים, עשירי עולם בעלי השקפה עמלקית/אויגניסטית שהחלש דינו מוות.</a:t>
            </a:r>
          </a:p>
          <a:p>
            <a:r>
              <a:rPr lang="he-IL" dirty="0" smtClean="0"/>
              <a:t>חברים בכנופיה זו, הרוקפלרים, גייטס, סורוס, קרנג'י, פורד, המלוכה הבריטית, הארופית ועוד החולשים בן היתר על הפורום הכלכלי העולמי.</a:t>
            </a:r>
          </a:p>
          <a:p>
            <a:r>
              <a:rPr lang="he-IL" dirty="0" smtClean="0"/>
              <a:t>הם השתלטו מזה זמן רב על הסי.איי.איי בן היתר על ידי הכנסת אלפי נאצים לתוכה במסגרת מבצע </a:t>
            </a:r>
            <a:r>
              <a:rPr lang="he-IL" b="1" i="1" dirty="0" smtClean="0"/>
              <a:t>פפרקליפ</a:t>
            </a:r>
            <a:r>
              <a:rPr lang="he-IL" dirty="0" smtClean="0"/>
              <a:t> אחרי מלחמת עולם השניה. </a:t>
            </a:r>
          </a:p>
          <a:p>
            <a:r>
              <a:rPr lang="he-IL" dirty="0" smtClean="0"/>
              <a:t>כאשר נשיא ארה"ב אינו לטעמם הם מחסלים אותו פיזית כפי שקרה עם קנדי או תקשורתית ומשפטית כפי שקורה עם טראמפ.</a:t>
            </a:r>
          </a:p>
          <a:p>
            <a:r>
              <a:rPr lang="he-IL" dirty="0" smtClean="0"/>
              <a:t>מזה זמן רב כנופיה זו הולכת יד ביד עם ההנהגה של מדינת ישראל בן שהיא שמאל או בן שהיא ימין.</a:t>
            </a:r>
            <a:endParaRPr lang="fr-FR" dirty="0"/>
          </a:p>
        </p:txBody>
      </p:sp>
      <p:sp>
        <p:nvSpPr>
          <p:cNvPr id="3" name="Titre 2"/>
          <p:cNvSpPr>
            <a:spLocks noGrp="1"/>
          </p:cNvSpPr>
          <p:nvPr>
            <p:ph type="title"/>
          </p:nvPr>
        </p:nvSpPr>
        <p:spPr>
          <a:xfrm>
            <a:off x="785786" y="357166"/>
            <a:ext cx="8786874" cy="1274786"/>
          </a:xfrm>
        </p:spPr>
        <p:txBody>
          <a:bodyPr>
            <a:normAutofit/>
          </a:bodyPr>
          <a:lstStyle/>
          <a:p>
            <a:r>
              <a:rPr lang="he-IL" sz="32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ארה"ב ד"ר ג'קיל ומיסטר הייד, </a:t>
            </a:r>
            <a:r>
              <a:rPr lang="en-US" sz="32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r>
            <a:br>
              <a:rPr lang="en-US" sz="32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r>
              <a:rPr lang="he-IL" sz="32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קרי בעלת שני פרצופים</a:t>
            </a:r>
            <a:endParaRPr lang="fr-FR" sz="32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68</a:t>
            </a:fld>
            <a:endParaRPr lang="fr-FR" dirty="0"/>
          </a:p>
        </p:txBody>
      </p:sp>
      <p:sp>
        <p:nvSpPr>
          <p:cNvPr id="5" name="ZoneTexte 4"/>
          <p:cNvSpPr txBox="1"/>
          <p:nvPr/>
        </p:nvSpPr>
        <p:spPr>
          <a:xfrm>
            <a:off x="0" y="214291"/>
            <a:ext cx="3643306" cy="646331"/>
          </a:xfrm>
          <a:prstGeom prst="rect">
            <a:avLst/>
          </a:prstGeom>
          <a:noFill/>
        </p:spPr>
        <p:txBody>
          <a:bodyPr wrap="square" rtlCol="0">
            <a:spAutoFit/>
          </a:bodyPr>
          <a:lstStyle/>
          <a:p>
            <a:pPr algn="r" rtl="1"/>
            <a:r>
              <a:rPr lang="fr-CA" i="1" dirty="0" smtClean="0">
                <a:solidFill>
                  <a:schemeClr val="accent2">
                    <a:lumMod val="75000"/>
                  </a:schemeClr>
                </a:solidFill>
                <a:latin typeface="David" pitchFamily="34" charset="-79"/>
                <a:cs typeface="David" pitchFamily="34" charset="-79"/>
              </a:rPr>
              <a:t>14</a:t>
            </a:r>
            <a:r>
              <a:rPr lang="he-IL" i="1" dirty="0" smtClean="0">
                <a:solidFill>
                  <a:schemeClr val="accent2">
                    <a:lumMod val="75000"/>
                  </a:schemeClr>
                </a:solidFill>
                <a:latin typeface="David" pitchFamily="34" charset="-79"/>
                <a:cs typeface="David" pitchFamily="34" charset="-79"/>
              </a:rPr>
              <a:t>.ארה"ב ד"ר ג'קיל ומיסטר הייד</a:t>
            </a:r>
          </a:p>
          <a:p>
            <a:endParaRPr lang="fr-FR"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idx="1"/>
          </p:nvPr>
        </p:nvSpPr>
        <p:spPr/>
        <p:txBody>
          <a:bodyPr>
            <a:normAutofit fontScale="70000" lnSpcReduction="20000"/>
          </a:bodyPr>
          <a:lstStyle/>
          <a:p>
            <a:pPr marL="514350" indent="-514350">
              <a:buFont typeface="+mj-lt"/>
              <a:buAutoNum type="arabicPeriod"/>
            </a:pPr>
            <a:r>
              <a:rPr lang="he-IL" dirty="0" smtClean="0"/>
              <a:t>לעצור ולהעמיד לדין בבית משפט צבאי את שבעת המסוקטרים שהוזכרו לעיל.</a:t>
            </a:r>
          </a:p>
          <a:p>
            <a:pPr marL="514350" indent="-514350">
              <a:buFont typeface="+mj-lt"/>
              <a:buAutoNum type="arabicPeriod"/>
            </a:pPr>
            <a:r>
              <a:rPr lang="he-IL" dirty="0" smtClean="0"/>
              <a:t>לסרב להכנס לעזה עד אשר לא יוחלף הפיקוד הבכיר.</a:t>
            </a:r>
          </a:p>
          <a:p>
            <a:pPr marL="514350" indent="-514350">
              <a:buFont typeface="+mj-lt"/>
              <a:buAutoNum type="arabicPeriod"/>
            </a:pPr>
            <a:r>
              <a:rPr lang="he-IL" dirty="0" smtClean="0"/>
              <a:t>לחקור בפוליגרף ובחקירת משטרה ושב"כ את כל צמרת המדינה, פוליטית (מהנשיא עד לאחרון העוזרים הפרלמנטרים), משפטית, ביטחונית, תקשורתית ולהעמיד את מי שדרוש לדין צבאי.</a:t>
            </a:r>
          </a:p>
          <a:p>
            <a:pPr marL="514350" indent="-514350">
              <a:buFont typeface="+mj-lt"/>
              <a:buAutoNum type="arabicPeriod"/>
            </a:pPr>
            <a:r>
              <a:rPr lang="he-IL" dirty="0" smtClean="0"/>
              <a:t>לפטר את כל צמרת מערכת הביטחון, הפוליטית והמשפטית, בוגרת קורסים הממונים ע"י קרנות מחו"ל כדוגמת קרן וקסנר והחשודים שנקנו ע"י גורמים זרים.</a:t>
            </a:r>
          </a:p>
          <a:p>
            <a:pPr marL="514350" indent="-514350">
              <a:buFont typeface="+mj-lt"/>
              <a:buAutoNum type="arabicPeriod"/>
            </a:pPr>
            <a:r>
              <a:rPr lang="he-IL" dirty="0" smtClean="0"/>
              <a:t>לקדם חיילים, שוטרים, שופטים ואזרחים שהוכיחו אומץ, נחישות, פתיחות מחשבתית ונאמנות לעם ותורתו.</a:t>
            </a:r>
          </a:p>
          <a:p>
            <a:pPr marL="514350" indent="-514350">
              <a:buFont typeface="+mj-lt"/>
              <a:buAutoNum type="arabicPeriod"/>
            </a:pPr>
            <a:r>
              <a:rPr lang="he-IL" dirty="0" smtClean="0"/>
              <a:t>לקבוע חוקים ותקנות שימנעו חדירת גורמים עוינים למוסדות המדינה עד לדרגות הגבוהות ביותר כולל במערכת המשפט.</a:t>
            </a:r>
          </a:p>
          <a:p>
            <a:pPr marL="514350" indent="-514350">
              <a:buFont typeface="+mj-lt"/>
              <a:buAutoNum type="arabicPeriod"/>
            </a:pPr>
            <a:endParaRPr lang="he-IL" dirty="0" smtClean="0"/>
          </a:p>
          <a:p>
            <a:pPr marL="514350" indent="-514350">
              <a:buFont typeface="+mj-lt"/>
              <a:buAutoNum type="arabicPeriod"/>
            </a:pPr>
            <a:endParaRPr lang="fr-FR" dirty="0"/>
          </a:p>
        </p:txBody>
      </p:sp>
      <p:sp>
        <p:nvSpPr>
          <p:cNvPr id="3" name="Titre 2"/>
          <p:cNvSpPr>
            <a:spLocks noGrp="1"/>
          </p:cNvSpPr>
          <p:nvPr>
            <p:ph type="title"/>
          </p:nvPr>
        </p:nvSpPr>
        <p:spPr>
          <a:xfrm>
            <a:off x="714348" y="285728"/>
            <a:ext cx="7858180" cy="1274786"/>
          </a:xfrm>
        </p:spPr>
        <p:txBody>
          <a:bodyPr>
            <a:normAutofit/>
          </a:bodyPr>
          <a:lstStyle/>
          <a:p>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המלצות (מלחמת העצמאות תשפ"ד )</a:t>
            </a:r>
            <a:endParaRPr lang="fr-FR" sz="3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69</a:t>
            </a:fld>
            <a:endParaRPr lang="fr-FR" dirty="0"/>
          </a:p>
        </p:txBody>
      </p:sp>
      <p:sp>
        <p:nvSpPr>
          <p:cNvPr id="5" name="ZoneTexte 4"/>
          <p:cNvSpPr txBox="1"/>
          <p:nvPr/>
        </p:nvSpPr>
        <p:spPr>
          <a:xfrm>
            <a:off x="142844" y="214291"/>
            <a:ext cx="1928826"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15. המלצות</a:t>
            </a:r>
          </a:p>
          <a:p>
            <a:endParaRPr lang="fr-FR"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785786" y="0"/>
            <a:ext cx="7858180" cy="1274786"/>
          </a:xfrm>
        </p:spPr>
        <p:txBody>
          <a:bodyPr>
            <a:normAutofit/>
          </a:bodyPr>
          <a:lstStyle/>
          <a:p>
            <a:r>
              <a:rPr lang="he-IL" sz="36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rPr>
              <a:t>המלצות (המשך )</a:t>
            </a:r>
            <a:endParaRPr lang="fr-FR" sz="3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mn-lt"/>
              <a:ea typeface="+mn-ea"/>
              <a:cs typeface="+mn-cs"/>
            </a:endParaRPr>
          </a:p>
        </p:txBody>
      </p:sp>
      <p:sp>
        <p:nvSpPr>
          <p:cNvPr id="4" name="Espace réservé du numéro de diapositive 3"/>
          <p:cNvSpPr>
            <a:spLocks noGrp="1"/>
          </p:cNvSpPr>
          <p:nvPr>
            <p:ph type="sldNum" sz="quarter" idx="11"/>
          </p:nvPr>
        </p:nvSpPr>
        <p:spPr/>
        <p:txBody>
          <a:bodyPr/>
          <a:lstStyle/>
          <a:p>
            <a:fld id="{EC9777DB-6238-4F05-ABCF-CC7ECAB33961}" type="slidenum">
              <a:rPr lang="fr-FR" smtClean="0"/>
              <a:pPr/>
              <a:t>70</a:t>
            </a:fld>
            <a:endParaRPr lang="fr-FR" dirty="0"/>
          </a:p>
        </p:txBody>
      </p:sp>
      <p:sp>
        <p:nvSpPr>
          <p:cNvPr id="5" name="ZoneTexte 4"/>
          <p:cNvSpPr txBox="1"/>
          <p:nvPr/>
        </p:nvSpPr>
        <p:spPr>
          <a:xfrm>
            <a:off x="142844" y="214291"/>
            <a:ext cx="1928826" cy="646331"/>
          </a:xfrm>
          <a:prstGeom prst="rect">
            <a:avLst/>
          </a:prstGeom>
          <a:noFill/>
        </p:spPr>
        <p:txBody>
          <a:bodyPr wrap="square" rtlCol="0">
            <a:spAutoFit/>
          </a:bodyPr>
          <a:lstStyle/>
          <a:p>
            <a:pPr algn="r" rtl="1"/>
            <a:r>
              <a:rPr lang="he-IL" i="1" dirty="0" smtClean="0">
                <a:solidFill>
                  <a:schemeClr val="accent2">
                    <a:lumMod val="75000"/>
                  </a:schemeClr>
                </a:solidFill>
                <a:latin typeface="David" pitchFamily="34" charset="-79"/>
                <a:cs typeface="David" pitchFamily="34" charset="-79"/>
              </a:rPr>
              <a:t>15. המלצות</a:t>
            </a:r>
          </a:p>
          <a:p>
            <a:endParaRPr lang="fr-FR" dirty="0"/>
          </a:p>
        </p:txBody>
      </p:sp>
      <p:sp>
        <p:nvSpPr>
          <p:cNvPr id="9" name="Espace réservé du contenu 1"/>
          <p:cNvSpPr>
            <a:spLocks noGrp="1"/>
          </p:cNvSpPr>
          <p:nvPr>
            <p:ph idx="1"/>
          </p:nvPr>
        </p:nvSpPr>
        <p:spPr>
          <a:xfrm>
            <a:off x="500034" y="1142984"/>
            <a:ext cx="8229600" cy="4525963"/>
          </a:xfrm>
        </p:spPr>
        <p:txBody>
          <a:bodyPr>
            <a:normAutofit fontScale="70000" lnSpcReduction="20000"/>
          </a:bodyPr>
          <a:lstStyle/>
          <a:p>
            <a:r>
              <a:rPr lang="he-IL" dirty="0" smtClean="0"/>
              <a:t>יש לכבוש את צפון עזה ולהכריז עליו ריבונות כשטח צבאי כבוש בהתאם לחוק הבינלאומי, אחרי שהוא נכתש כליל והתפנו ממנו כל תושביו.</a:t>
            </a:r>
          </a:p>
          <a:p>
            <a:endParaRPr lang="he-IL" dirty="0" smtClean="0"/>
          </a:p>
          <a:p>
            <a:r>
              <a:rPr lang="he-IL" dirty="0" smtClean="0"/>
              <a:t>יש לחצות את עזה לשניים ולהרים מכשול בן הצד הדרומי לצפוני, מוקשים, בטונדות, חוטי טייל גדר וכו. </a:t>
            </a:r>
          </a:p>
          <a:p>
            <a:endParaRPr lang="he-IL" dirty="0" smtClean="0"/>
          </a:p>
          <a:p>
            <a:r>
              <a:rPr lang="he-IL" dirty="0" smtClean="0"/>
              <a:t>יש להרים בצפון עזה מחנה אוהלים זמני לתושבי עזה ולהורות לאזרחיו להתפנות אליו אחרי שירימו מעבר בטוח וגבול מאובטח עם הצד הדרומי של עזה. </a:t>
            </a:r>
          </a:p>
          <a:p>
            <a:r>
              <a:rPr lang="he-IL" dirty="0" smtClean="0"/>
              <a:t>מצפון עזה יארגנו יציאות דרך הים והאוויר לכל עזתי שיתחייב לעזוב ולא לשוב.</a:t>
            </a:r>
          </a:p>
          <a:p>
            <a:r>
              <a:rPr lang="he-IL" dirty="0" smtClean="0"/>
              <a:t>מכאן תהיה לנו יד חופשית לכתוש את דרום עזה ולהרעיב, את המחבלים עד מוות או עד שיכנעו וישיבו את השבויים.</a:t>
            </a:r>
            <a:endParaRPr lang="fr-FR" dirty="0"/>
          </a:p>
        </p:txBody>
      </p:sp>
      <p:sp>
        <p:nvSpPr>
          <p:cNvPr id="6" name="Rectangle 5"/>
          <p:cNvSpPr/>
          <p:nvPr/>
        </p:nvSpPr>
        <p:spPr>
          <a:xfrm>
            <a:off x="6000760" y="5286388"/>
            <a:ext cx="2643206" cy="1015663"/>
          </a:xfrm>
          <a:prstGeom prst="rect">
            <a:avLst/>
          </a:prstGeom>
        </p:spPr>
        <p:txBody>
          <a:bodyPr wrap="square">
            <a:spAutoFit/>
          </a:bodyPr>
          <a:lstStyle/>
          <a:p>
            <a:pPr algn="ctr" rtl="1"/>
            <a:r>
              <a:rPr lang="he-IL" sz="6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סוף</a:t>
            </a:r>
            <a:endParaRPr lang="fr-FR" sz="6000" dirty="0"/>
          </a:p>
        </p:txBody>
      </p:sp>
      <p:sp>
        <p:nvSpPr>
          <p:cNvPr id="7" name="ZoneTexte 6"/>
          <p:cNvSpPr txBox="1"/>
          <p:nvPr/>
        </p:nvSpPr>
        <p:spPr>
          <a:xfrm>
            <a:off x="285720" y="5357826"/>
            <a:ext cx="5715040" cy="923330"/>
          </a:xfrm>
          <a:prstGeom prst="rect">
            <a:avLst/>
          </a:prstGeom>
          <a:noFill/>
          <a:ln>
            <a:solidFill>
              <a:schemeClr val="tx2"/>
            </a:solidFill>
          </a:ln>
        </p:spPr>
        <p:txBody>
          <a:bodyPr wrap="square" rtlCol="0">
            <a:spAutoFit/>
          </a:bodyPr>
          <a:lstStyle/>
          <a:p>
            <a:pPr algn="r" rtl="1"/>
            <a:r>
              <a:rPr lang="he-IL" dirty="0" smtClean="0">
                <a:solidFill>
                  <a:schemeClr val="tx2"/>
                </a:solidFill>
              </a:rPr>
              <a:t>כל הזכויות שמורות לעם ישראל, מוזמנים להפיץ תחקיר זה כולו או חלקו ככל שידרש, ניתן גם לשנותו ולערוך אותו למטרת הסבר והפצת תוכנו כל עוד נשמר המקור ושם המחבר</a:t>
            </a:r>
            <a:endParaRPr lang="fr-FR" dirty="0">
              <a:solidFill>
                <a:schemeClr val="tx2"/>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que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2349</TotalTime>
  <Words>3637</Words>
  <Application>Microsoft Office PowerPoint</Application>
  <PresentationFormat>Affichage à l'écran (4:3)</PresentationFormat>
  <Paragraphs>674</Paragraphs>
  <Slides>70</Slides>
  <Notes>0</Notes>
  <HiddenSlides>0</HiddenSlides>
  <MMClips>11</MMClips>
  <ScaleCrop>false</ScaleCrop>
  <HeadingPairs>
    <vt:vector size="6" baseType="variant">
      <vt:variant>
        <vt:lpstr>Polices utilisées</vt:lpstr>
      </vt:variant>
      <vt:variant>
        <vt:i4>4</vt:i4>
      </vt:variant>
      <vt:variant>
        <vt:lpstr>Thème</vt:lpstr>
      </vt:variant>
      <vt:variant>
        <vt:i4>2</vt:i4>
      </vt:variant>
      <vt:variant>
        <vt:lpstr>Titres des diapositives</vt:lpstr>
      </vt:variant>
      <vt:variant>
        <vt:i4>70</vt:i4>
      </vt:variant>
    </vt:vector>
  </HeadingPairs>
  <TitlesOfParts>
    <vt:vector size="76" baseType="lpstr">
      <vt:lpstr>Arial</vt:lpstr>
      <vt:lpstr>David</vt:lpstr>
      <vt:lpstr>Calibri</vt:lpstr>
      <vt:lpstr>Aharoni</vt:lpstr>
      <vt:lpstr>Thème Office</vt:lpstr>
      <vt:lpstr>Conception personnalisée</vt:lpstr>
      <vt:lpstr>מבצע מבול אל-אקצא   </vt:lpstr>
      <vt:lpstr>המחבר</vt:lpstr>
      <vt:lpstr>מבצע מבול אל אקצא נקודות לבירור </vt:lpstr>
      <vt:lpstr>השוואת הכוחות</vt:lpstr>
      <vt:lpstr>יורם ארז מפקד גדוד כרם שלום לשעבר שואל : </vt:lpstr>
      <vt:lpstr>צה"ל לקח לנו את הנשקים https://www.calcalist.co.il/local_news/article/hyy1eyez6 </vt:lpstr>
      <vt:lpstr>הקרב על מושב מבטחים והדיווח על המחסור בנשק כדוגמא</vt:lpstr>
      <vt:lpstr>האם היה למחבלי החמאס מלכתחילה סיכוי מול הלוחמים הישראלים?</vt:lpstr>
      <vt:lpstr>השוואה בן הלוחם הישראלי למחבל החמאס</vt:lpstr>
      <vt:lpstr>השוואה בן הלוחם הישראלי למחבל החמאס </vt:lpstr>
      <vt:lpstr>גרסת המערכת   </vt:lpstr>
      <vt:lpstr>גרסת המערכת: שתו לי אכלו לי, הש"ג ומפקד האוגדה אשמים.. התחקיר נגמר, סעו לשלום וכנסו לעזה   </vt:lpstr>
      <vt:lpstr>מודיעין – ההתרעות מושתקות יום כיפור ב'? </vt:lpstr>
      <vt:lpstr>התקשורת הושתקה בשעות הקריטיות</vt:lpstr>
      <vt:lpstr>בשעה 6.45 דיווח כי הקבינט המדיני ביטחוני יתכנס לדיון חרום</vt:lpstr>
      <vt:lpstr>6.52 דיווח של אלמוג בוקר על מתקפה משולבת בגדר המערכת</vt:lpstr>
      <vt:lpstr>הודעת דובר צה"ל בשעה 7.01 : "נבדק ניסיון הסחה בכדי לחדור את הגדר"  בשעה 7.25:  "חשד לאירוע ביטחוני, להשאר בבתים" </vt:lpstr>
      <vt:lpstr>בשעה 7.38 דיווח כי הקבינט הביטחוני יתכנס בהמשך היום-תגובות נזעמות של אזרחים לעיונכם</vt:lpstr>
      <vt:lpstr>סיכום של השתלשלות האירועים, דיווחם בתקשורת ותגובת הצמרת</vt:lpstr>
      <vt:lpstr>7.07 ראש הממשלה מעודכן, יכנס את מערכת הביטחון בשעות הקרובות</vt:lpstr>
      <vt:lpstr>7.14 כשעה אחרי המתקפה אין עדין הודעה רשמית על המתרחש ממע' הביטחון</vt:lpstr>
      <vt:lpstr>7.22 אמצעי התקשורת בטלגרם ממשיכים לעדכן מיעוט אזרחים על המתרחש באמת</vt:lpstr>
      <vt:lpstr>7.38 מדובר בשיטפון אבל אף מסוק לא מתערב והחמאס ממשיך לזרום מהגדר</vt:lpstr>
      <vt:lpstr>7.38 אחרי שעה וחצי איחור, מערכת הביטחון מעדכנת על המצב בתת הערכה משוועת, לא מדובר במספר אלא באלפים.</vt:lpstr>
      <vt:lpstr>תזמון הדיווח והתגובה הרשמית</vt:lpstr>
      <vt:lpstr>חיל האוויר, מאוחר מדי ומעט מדי</vt:lpstr>
      <vt:lpstr>הפעלת תותח וולקן בקיבוץ סופה אחר הצהריים</vt:lpstr>
      <vt:lpstr>הפעלת תותח וולקן בקיבוץ סופה אחר הצהריים</vt:lpstr>
      <vt:lpstr>זה תותח וולקן, דמיינו מה עשרה כאלה על מסוקים היו עושים למחבלים על הגדר משעה 7 עד 8 צפו בסרטון כאן:https://www.youtube.com/watch?v=K3Dp6Fass2Y  </vt:lpstr>
      <vt:lpstr>בסרטון הזה של חיל האוויר המעיד על מתן גיבוי אווירי על אזרחים לדבריהם  בסמוך לניר עוז ועל דברי הטייס/קמבץ "אנחנו בקשר עם המון אזרחים", שימו לב שהם לא נותנים את השעה של ההתערבות, והשוו את זה לפוסט הבא בו חברי כיתת הכוננות של קיבוץ מגן דיווחו כי נלחמו 7 שעות ומסוקים שהיו מעליהם לא התערבו. הסרטון:  https://t.me/Nakim_org_Ch/651 </vt:lpstr>
      <vt:lpstr>קיבוץ מגן מעידים  לא צה"ל ולא חיל האוויר למרות שחגים מעיליהם, הם לבד 7 שעות  הסרטון:  https://t.me/Nakim_org_Ch/650</vt:lpstr>
      <vt:lpstr>המשטרה לעומת צה"ל</vt:lpstr>
      <vt:lpstr>אירועים החורגים מהגרסה הרשמית שעת הפלישה.</vt:lpstr>
      <vt:lpstr>אירועים החורגים מהגרסה הרשמית שעת הפלישה. https://t.me/hamasps/16419 </vt:lpstr>
      <vt:lpstr>אירועים החורגים מהגרסה הרשמית שעת הפלישה, רואים בבירור שמדובר בלילה.</vt:lpstr>
      <vt:lpstr>אירועים החורגים מהגרסה הרשמית שעת הפלישה, המערכת מנסה לסתור טענה זו. על בסיס פרסום יום לפני בערוץ פלסטיני  בטוויטר שמדובר בדו"צ בצפון</vt:lpstr>
      <vt:lpstr>סרטון נוסף של החמאס המציג כאילו הסתערות על בסיס גולני. https://t.me/hamasps/16443 </vt:lpstr>
      <vt:lpstr>נתבונן בכמה תמונות מהסרטון המחבלים ברתק מימין ומשמאל לא יורים בזמן הסתערות כי זה מבויים</vt:lpstr>
      <vt:lpstr> זה לא מחבל, זה שכיר חרב ג'ינג'י, רוצח מקצועי, לשם כך חמאס טשטש אותו, הוא יורה ללא מחסה כי זה מבויים הוא ועמיתיו היו כנראה הגל הראשון אל תוך הלילה</vt:lpstr>
      <vt:lpstr>החיילים הי"ד נרצחו ככל הנראה בלילה באמצע מסדר פתע במהלך משחק מונופול, בלי אפוד ובלי נשק ביד, לרוב מכדור בראש</vt:lpstr>
      <vt:lpstr>רואים כאן בבירור את פצע הירי שהתייבש בראש מימין למעלה, רואים כי הדם יבש על הרצפה, החיילים נרצחו כנראה מזה שעות לפני הזריחה על ידי כוח "ידידותי" וזאת הסיבה מדוע חמאס טשטש את התמונה.</vt:lpstr>
      <vt:lpstr>בשעה 6.22 יש כבר נפגעים במסיבה ברעים כך שהמחבלים לא באו מהפריצה בגדר שהיתה בזריחה</vt:lpstr>
      <vt:lpstr>הסמג"ד מתן גורודיש מסיק כי המחבלים כבשו את הבסיסים מבעוד לילה כאשר הגיחו מתוך ישראל</vt:lpstr>
      <vt:lpstr>1.10.23 בן גביר מודר מהקבינט כי הוא רוצה לאסור כניסת פועלים מעזה</vt:lpstr>
      <vt:lpstr>Diapositive 45</vt:lpstr>
      <vt:lpstr>מחבלי החמאס מגיעים במספר גלים...</vt:lpstr>
      <vt:lpstr>בשעה 7.01 הגדר כבר פרוץ עם מחבלי הסרט הלבן כגל שני</vt:lpstr>
      <vt:lpstr>מחבלי החמאס עם הסרט הלבן חוסמים צמתים ורוצחים עם הזריחה הסרטון: https://t.me/hadshotbeforeveryone/23070</vt:lpstr>
      <vt:lpstr>עוד לפני 7.07 מחבלי הסרט הלבן כבר בשדרות</vt:lpstr>
      <vt:lpstr>סרטון של החמאס, מחבלים עם הסרט ירוק יוצאים כגל שלישי מעזה כחצי שעה לערך אחרי אלה עם הסרט הלבן הסרטון: https://t.me/hadshotbeforeveryone/23356  </vt:lpstr>
      <vt:lpstr>סרטון של חמאס עם סרט ירוק יוצאים מעזה שימו לב למובילים מקדימה </vt:lpstr>
      <vt:lpstr>מחבל עם סרט ירוק מחוסל בשעה 8.05</vt:lpstr>
      <vt:lpstr>הסוכן הישראלי (נחשף לראשונה על ידי שבבים בע"מ בקבוצת נקים בטלרגרם)</vt:lpstr>
      <vt:lpstr>הסוכן הישראלי</vt:lpstr>
      <vt:lpstr>הסוכן הישראלי</vt:lpstr>
      <vt:lpstr>הסוכן הישראלי</vt:lpstr>
      <vt:lpstr>הסוכן הישראלי</vt:lpstr>
      <vt:lpstr>-מבצע פסיכולוגי שחור,  ארה"ב  US Black PSYOP מה זה? </vt:lpstr>
      <vt:lpstr>-מבצע פסיכולוגי שחור, ארה"ב  US Black PSYOP </vt:lpstr>
      <vt:lpstr>מי מרוויח מכל זה? </vt:lpstr>
      <vt:lpstr>בוגדים בישראל</vt:lpstr>
      <vt:lpstr>בוגדים בישראל, המשך</vt:lpstr>
      <vt:lpstr>בוגדים בישראל, המשך</vt:lpstr>
      <vt:lpstr>בוגדים בישראל, המשך מלחמת יום כיפור: "יש לנו הסכם עם קיסינג'ר לתת מיני ניצחון לערבים"</vt:lpstr>
      <vt:lpstr>מחדל מול פסיאופס/בגידה – חישוב הסתברות</vt:lpstr>
      <vt:lpstr>מחדל מול פסיאופס/בגידה – חישוב הסתברות</vt:lpstr>
      <vt:lpstr>ארה"ב ד"ר ג'קיל ומיסטר הייד,  קרי בעלת שני פרצופים</vt:lpstr>
      <vt:lpstr>ארה"ב ד"ר ג'קיל ומיסטר הייד,  קרי בעלת שני פרצופים</vt:lpstr>
      <vt:lpstr>המלצות (מלחמת העצמאות תשפ"ד )</vt:lpstr>
      <vt:lpstr>המלצות (המשך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מבצע מבול אל-אקצא</dc:title>
  <dc:creator>HY</dc:creator>
  <cp:lastModifiedBy>Dell-7010</cp:lastModifiedBy>
  <cp:revision>232</cp:revision>
  <dcterms:created xsi:type="dcterms:W3CDTF">2023-10-19T11:15:08Z</dcterms:created>
  <dcterms:modified xsi:type="dcterms:W3CDTF">2023-10-23T17:52:29Z</dcterms:modified>
</cp:coreProperties>
</file>